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8288000" cy="10287000"/>
  <p:notesSz cx="6858000" cy="9144000"/>
  <p:embeddedFontLst>
    <p:embeddedFont>
      <p:font typeface="Anton" pitchFamily="2" charset="77"/>
      <p:regular r:id="rId32"/>
    </p:embeddedFont>
    <p:embeddedFont>
      <p:font typeface="Nunito 1" pitchFamily="2" charset="77"/>
      <p:regular r:id="rId33"/>
    </p:embeddedFont>
    <p:embeddedFont>
      <p:font typeface="Nunito 1 Bold" pitchFamily="2" charset="77"/>
      <p:regular r:id="rId34"/>
      <p:bold r:id="rId35"/>
    </p:embeddedFont>
    <p:embeddedFont>
      <p:font typeface="Nunito 1 Light" pitchFamily="2" charset="77"/>
      <p:regular r:id="rId36"/>
    </p:embeddedFont>
    <p:embeddedFont>
      <p:font typeface="Nunito 2 Italics" pitchFamily="2" charset="77"/>
      <p:regular r:id="rId37"/>
      <p:italic r:id="rId38"/>
    </p:embeddedFont>
    <p:embeddedFont>
      <p:font typeface="Nunito Sans Ultra-Bold" pitchFamily="2" charset="77"/>
      <p:regular r:id="rId39"/>
      <p:bold r:id="rId40"/>
    </p:embeddedFont>
    <p:embeddedFont>
      <p:font typeface="Roboto" panose="02000000000000000000" pitchFamily="2"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5" autoAdjust="0"/>
  </p:normalViewPr>
  <p:slideViewPr>
    <p:cSldViewPr>
      <p:cViewPr varScale="1">
        <p:scale>
          <a:sx n="70" d="100"/>
          <a:sy n="70" d="100"/>
        </p:scale>
        <p:origin x="84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training there will be discussions about different types of trauma including childhood trauma. There will be no details about traumatic event, just general reference.</a:t>
            </a:r>
          </a:p>
          <a:p>
            <a:r>
              <a:rPr lang="en-US"/>
              <a:t>Please let the participants know that they can leave the room at any stage if something upsets them but that you (or a delegate) will check in on them and debrief.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Often people with these challenges come across “manipulative” or “difficult”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Often people with these challenges come across “manipulative” or “difficult”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Unresolved trauma has pervasive effects, and may impair a wide range of functioning, radically restricting the individual’s capacity to respond flexibly to daily stress and life challenges. Many symptoms and challenging behaviours should be reappraised as responses to trauma, with a focus not on what is wrong with this person but what has happened to them. </a:t>
            </a:r>
          </a:p>
          <a:p>
            <a:r>
              <a:rPr lang="en-US"/>
              <a:t>Please highlight that this is a shift in perspective and not a literal advice to ask clients about their history of trauma.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training we are going to talk more about complex trauma.</a:t>
            </a:r>
          </a:p>
          <a:p>
            <a:endParaRPr lang="en-US"/>
          </a:p>
          <a:p>
            <a:r>
              <a:rPr lang="en-US"/>
              <a:t>Complex trauma is cumulative, repetitive and interpersonally generated rather than a ‘single incident trauma’.  The prolonged exposure to distressing experiences during childhood has an impact on people’s emotional development, identity, and neurobiology which may then result in social and functional difficulties. Typically in situations of complex trauma a person has on-going difficulties with self regulation (self soothing) and has the stress experiences embedded in bodily reactions (somatic responses).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Bassesl van der Kolk. In a study 2 groups of children were shown these pictures and asked what was happening in the picture. One group were children who were traumatised and the other group children with no known history of trauma. </a:t>
            </a:r>
          </a:p>
          <a:p>
            <a:r>
              <a:rPr lang="en-US"/>
              <a:t>The first picture: a seemingly innocent picture of a pregnant woman. When shown to the traumatised group they told stories of abuse. One seven-year-old girl who was sexually abused at the age of 4 continuously talked about penises and vaginas and kept asking a female researcher: “how many people have humped you?”</a:t>
            </a:r>
          </a:p>
          <a:p>
            <a:r>
              <a:rPr lang="en-US"/>
              <a:t>A girl from the other group (no history of trauma) told a story about a widowed lady sadly looking out the window missing her husband but in the end she found a loving man to be a good father for her child.</a:t>
            </a:r>
          </a:p>
          <a:p>
            <a:r>
              <a:rPr lang="en-US"/>
              <a:t>Second picture: Two smiling kids watching dad repair a car. All the children with no history of trauma told stories with benign endings (the car would get fixed and maybe dad and the kids would drive to McDonalds). The traumatised kids came up with gruesome tales. One girl said that the little girl in the picture was about to smash in her father’s skull with a hammer. A nine-year old boy who had been severely physically abused told an elaborate story about how the boy in the picture kicked away the jack so that the car would kill his father.</a:t>
            </a:r>
          </a:p>
          <a:p>
            <a:endParaRPr lang="en-US"/>
          </a:p>
          <a:p>
            <a:r>
              <a:rPr lang="en-US"/>
              <a:t>The conclusion of the study was: many seemingly innocent benign stimuli in the environment can trigger intense feelings of danger, aggression or terror. So for traumatised people the whole world is potentially filled with triggers.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Triggers are quite specific to the individual and their life experiences, cultural background, social situation. A trigger is anything that stimulates an escalation in a trauma response (such as fight, flight, freeze).</a:t>
            </a:r>
          </a:p>
          <a:p>
            <a:r>
              <a:rPr lang="en-US"/>
              <a:t>Common triggers may include: a perceived power imbalance, embarrassment, confusion, rudeness, fear, being patronised, ignored, frustrated, not taken seriously or being dismissed or overlooked.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people who have gone through trauma feel unsafe in new environments. Some feel unsafe in any environment. By creating safety you show you that you understand trauma and how people might feel as a result. </a:t>
            </a:r>
          </a:p>
          <a:p>
            <a:endParaRPr lang="en-US"/>
          </a:p>
          <a:p>
            <a:r>
              <a:rPr lang="en-US"/>
              <a:t>e.g. sound minds: exit, telling them you can leave</a:t>
            </a:r>
          </a:p>
          <a:p>
            <a:endParaRPr lang="en-US"/>
          </a:p>
          <a:p>
            <a:r>
              <a:rPr lang="en-US"/>
              <a:t>Refer back to the list the group made about their ideal client. Explain when humans feel safe it is more likely they demonstrate these behaviours.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Trauma is common but as we mentioned earlier not everyone’s experience is the same.</a:t>
            </a:r>
          </a:p>
          <a:p>
            <a:r>
              <a:rPr lang="en-US"/>
              <a:t>To understand the impact we need to ask: “how can I understand this person?”</a:t>
            </a:r>
          </a:p>
          <a:p>
            <a:r>
              <a:rPr lang="en-US"/>
              <a:t>When you engage with people in this way you help the person actively participate in their care.</a:t>
            </a:r>
          </a:p>
          <a:p>
            <a:endParaRPr lang="en-US"/>
          </a:p>
          <a:p>
            <a:r>
              <a:rPr lang="en-US"/>
              <a:t>Young refugee their goal was to have a gender affirming surgery.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Being transparent about what you can and cant do, the scope of the service, the procedures evolved, etc. can create a sense of predictability which is important to feeling of safety. </a:t>
            </a:r>
          </a:p>
          <a:p>
            <a:r>
              <a:rPr lang="en-US"/>
              <a:t>Similarly consistency helps with predictability and sense of safety.</a:t>
            </a:r>
          </a:p>
          <a:p>
            <a:r>
              <a:rPr lang="en-US"/>
              <a:t>giving people options even if they are small can help. </a:t>
            </a:r>
          </a:p>
          <a:p>
            <a:r>
              <a:rPr lang="en-US"/>
              <a:t>E.g. Acupuncture.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Trauma often leaves people feel helpless, fearful and out of control. As a support person, it is important that we do not recreate any parts of the traumatic event (unintentionally). This is why trauma informed care includes collaborating with the client and offering choice. When people have a sense of personal control in interactions with people who have more power, they can feel safe and this can be very healing. In this way THEY can start to recognise their strengths and take control of their lives.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After the list is created explain trauma-informed care increases the posibility of these behaviours. We will explain how, later.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time it may feel that there are not many options to offer the client. But there always are, although they may be limited, or they may be ones that the client doesn't like but the purpose of offering choices is not to ‘please’ the client but to help them recognise in each moment there are options available to them. </a:t>
            </a:r>
          </a:p>
          <a:p>
            <a:r>
              <a:rPr lang="en-US"/>
              <a:t>Break the big group into small groups and ask them to discuss what options they can offer Benjamin. </a:t>
            </a:r>
          </a:p>
          <a:p>
            <a:r>
              <a:rPr lang="en-US"/>
              <a:t>Some example:</a:t>
            </a:r>
          </a:p>
          <a:p>
            <a:r>
              <a:rPr lang="en-US"/>
              <a:t>“would you like to take a support person to go with you?” notice this is different to: “would you like me to come with you?” the first question provides an opportunity for Benjamin to say no if doesn’t want to without feeling he would reject ‘you’.</a:t>
            </a:r>
          </a:p>
          <a:p>
            <a:r>
              <a:rPr lang="en-US"/>
              <a:t>If he said yes to support, then you could ask: “who would you like to take with you as your support?” again this is an open question with opportunity for choice.</a:t>
            </a:r>
          </a:p>
          <a:p>
            <a:r>
              <a:rPr lang="en-US"/>
              <a:t>“What day would suit you? What time?”</a:t>
            </a:r>
          </a:p>
          <a:p>
            <a:r>
              <a:rPr lang="en-US"/>
              <a:t>Another option which we (and the client) may not like is he can choose to refuse the offer. In that case it is important for Benjamin to know this is an option but be aware of the potential consequences (e.g. he may not be offered anther option at Housing SA) so that he can make an informed decision.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Using a trauma informed care approach requires a shift in language. Often the behaviors and responses trauma survivors display are labelled in ways that view survivors as having something wrong with them. </a:t>
            </a:r>
          </a:p>
          <a:p>
            <a:r>
              <a:rPr lang="en-US"/>
              <a:t>Quite often when we work in an organization or a sector we have ways of talking and a vocabulary all our own. Those terms and acronyms can be confusing to people who work with you, now imagine how confusing they are to someone looking for help? When someone reaches out for help, a lot of emotions come to the surface: fear, anger, frustration, desperation, etc. We need to ensure that we are speaking so others understand.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Trauma informed care is an overall way of working with people not a specific set of techniques.</a:t>
            </a:r>
          </a:p>
          <a:p>
            <a:r>
              <a:rPr lang="en-US"/>
              <a:t>Trauma informed care is the understanding that many people we come to contact with have experienced a level of trauma in their past. We need to interact with them in a way that demonstrates compassion and care in every opportunity we have.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Sometimes, when people do not want to talk or not ready to talk about such experiences, it can re-traumatize them.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perception of threat is important in defining trauma.</a:t>
            </a:r>
          </a:p>
          <a:p>
            <a:endParaRPr lang="en-US"/>
          </a:p>
          <a:p>
            <a:r>
              <a:rPr lang="en-US"/>
              <a:t>It is important to note that trauma is a subjective experience. 2 people may go through the same experience and one may experience a trauma response in their body and mind and one may not. </a:t>
            </a:r>
          </a:p>
          <a:p>
            <a:r>
              <a:rPr lang="en-US"/>
              <a:t>Trauma is not necessarily direct exposure, it may be witnessing traumatic events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Being aware of how common trauma is and what a trauma response might look like helps you adjust your practice in many ways, including how to interact people and the language that you use.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understand trauma and its effects better we need to understand what happens in the brain when we go through a life-threatening experience(s)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After time for reflection invite the participants to share their responses with the group. The aim of this activity is to recognise that we all respond to difficult situations in ways to feel better. The responses may not be effective or healthy in the long run but the intention is always to feel better. For example after a particularly draining week, we may have a glass of wine, or sleep in, or ‘binge’ on watching Netflix.</a:t>
            </a:r>
          </a:p>
          <a:p>
            <a:r>
              <a:rPr lang="en-US"/>
              <a:t>Similarly, clients’ intention is always to feel better. Quite often the ways they act helps them deal with the impact of trauma . Although from the outside it may look like a harmful behaviour (e.g. smoking, gambling, aggressive behaviours). </a:t>
            </a:r>
          </a:p>
          <a:p>
            <a:r>
              <a:rPr lang="en-US"/>
              <a:t>Every behaviour makes sense in context but it doesn’t mean that every behaviour is ok or healthy. This view helps us relate to people with compassion and understand what is driving their behaviour.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part of a study a group of veterans who were diagnosed with PTSD were given a Rorschach test. Rorschach test is a meaningless stimuli (an ink blot) and the participants were asked what they see. Many people see clowns or butterflies or 2 people playing a game. The veterans stories were different. One participant said: “this is that child I saw being blown up in Vietnam.” out of the 22 participants, 16 of them on seeing the second card reacted as if they were experiencing a wartime trauma. The researchers learnt from these Rorschach tests that traumatised people have a tendency to superimpose their trauma on everything around them and have trouble deciphering what is going on around them. They also learnt that trauma affects imagination.  Imagination is absolutely critical to our lives. It gives us the opportunity to envision new possibilities. when people are compulsively and consistently  pulled back in the past, to the time when they felt intense involvement and emotions they suffer from a failure of imagination, a loss of the mental flexibility. Without imagination there is no hope, no chance to envision a better future, no place to go, no goals to reach. </a:t>
            </a:r>
          </a:p>
          <a:p>
            <a:r>
              <a:rPr lang="en-US"/>
              <a:t>Traumatised people look at the world differently from other people. For most people a man coming down the street is just someone taking a walk. a rape victim, however, may see a person who is about to molest him and go into a panic.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jpeg"/></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761745" y="4899184"/>
            <a:ext cx="10287000" cy="488632"/>
          </a:xfrm>
          <a:custGeom>
            <a:avLst/>
            <a:gdLst/>
            <a:ahLst/>
            <a:cxnLst/>
            <a:rect l="l" t="t" r="r" b="b"/>
            <a:pathLst>
              <a:path w="10287000" h="488632">
                <a:moveTo>
                  <a:pt x="0" y="0"/>
                </a:moveTo>
                <a:lnTo>
                  <a:pt x="10287000" y="0"/>
                </a:lnTo>
                <a:lnTo>
                  <a:pt x="10287000" y="488632"/>
                </a:lnTo>
                <a:lnTo>
                  <a:pt x="0" y="48863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0" y="0"/>
            <a:ext cx="9660929" cy="10287000"/>
            <a:chOff x="0" y="0"/>
            <a:chExt cx="12881238" cy="13716000"/>
          </a:xfrm>
        </p:grpSpPr>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881238" cy="13716000"/>
            </a:xfrm>
            <a:prstGeom prst="rect">
              <a:avLst/>
            </a:prstGeom>
          </p:spPr>
        </p:pic>
      </p:grpSp>
      <p:sp>
        <p:nvSpPr>
          <p:cNvPr id="5" name="Freeform 5"/>
          <p:cNvSpPr/>
          <p:nvPr/>
        </p:nvSpPr>
        <p:spPr>
          <a:xfrm>
            <a:off x="494155" y="697459"/>
            <a:ext cx="3926626" cy="1733642"/>
          </a:xfrm>
          <a:custGeom>
            <a:avLst/>
            <a:gdLst/>
            <a:ahLst/>
            <a:cxnLst/>
            <a:rect l="l" t="t" r="r" b="b"/>
            <a:pathLst>
              <a:path w="3926626" h="1733642">
                <a:moveTo>
                  <a:pt x="0" y="0"/>
                </a:moveTo>
                <a:lnTo>
                  <a:pt x="3926626" y="0"/>
                </a:lnTo>
                <a:lnTo>
                  <a:pt x="3926626" y="1733642"/>
                </a:lnTo>
                <a:lnTo>
                  <a:pt x="0" y="173364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6" name="TextBox 6"/>
          <p:cNvSpPr txBox="1"/>
          <p:nvPr/>
        </p:nvSpPr>
        <p:spPr>
          <a:xfrm>
            <a:off x="10644149" y="4394284"/>
            <a:ext cx="6615151" cy="3810000"/>
          </a:xfrm>
          <a:prstGeom prst="rect">
            <a:avLst/>
          </a:prstGeom>
        </p:spPr>
        <p:txBody>
          <a:bodyPr lIns="0" tIns="0" rIns="0" bIns="0" rtlCol="0" anchor="t">
            <a:spAutoFit/>
          </a:bodyPr>
          <a:lstStyle/>
          <a:p>
            <a:pPr algn="l">
              <a:lnSpc>
                <a:spcPts val="9900"/>
              </a:lnSpc>
            </a:pPr>
            <a:r>
              <a:rPr lang="en-US" sz="9000">
                <a:solidFill>
                  <a:srgbClr val="000000"/>
                </a:solidFill>
                <a:latin typeface="Anton"/>
                <a:ea typeface="Anton"/>
                <a:cs typeface="Anton"/>
                <a:sym typeface="Anton"/>
              </a:rPr>
              <a:t>TRAUMA-INFORMED PRACTICE</a:t>
            </a:r>
          </a:p>
        </p:txBody>
      </p:sp>
      <p:sp>
        <p:nvSpPr>
          <p:cNvPr id="7" name="TextBox 7"/>
          <p:cNvSpPr txBox="1"/>
          <p:nvPr/>
        </p:nvSpPr>
        <p:spPr>
          <a:xfrm>
            <a:off x="10644149" y="3281193"/>
            <a:ext cx="4427536" cy="514350"/>
          </a:xfrm>
          <a:prstGeom prst="rect">
            <a:avLst/>
          </a:prstGeom>
        </p:spPr>
        <p:txBody>
          <a:bodyPr lIns="0" tIns="0" rIns="0" bIns="0" rtlCol="0" anchor="t">
            <a:spAutoFit/>
          </a:bodyPr>
          <a:lstStyle/>
          <a:p>
            <a:pPr algn="l">
              <a:lnSpc>
                <a:spcPts val="4200"/>
              </a:lnSpc>
            </a:pPr>
            <a:r>
              <a:rPr lang="en-US" sz="3000">
                <a:solidFill>
                  <a:srgbClr val="000000"/>
                </a:solidFill>
                <a:latin typeface="Nunito 1 Light"/>
                <a:ea typeface="Nunito 1 Light"/>
                <a:cs typeface="Nunito 1 Light"/>
                <a:sym typeface="Nunito 1 Light"/>
              </a:rPr>
              <a:t>ANISA VARASTEH</a:t>
            </a:r>
          </a:p>
        </p:txBody>
      </p:sp>
      <p:sp>
        <p:nvSpPr>
          <p:cNvPr id="8" name="TextBox 8"/>
          <p:cNvSpPr txBox="1"/>
          <p:nvPr/>
        </p:nvSpPr>
        <p:spPr>
          <a:xfrm>
            <a:off x="10644149" y="2751001"/>
            <a:ext cx="4427536" cy="339725"/>
          </a:xfrm>
          <a:prstGeom prst="rect">
            <a:avLst/>
          </a:prstGeom>
        </p:spPr>
        <p:txBody>
          <a:bodyPr lIns="0" tIns="0" rIns="0" bIns="0" rtlCol="0" anchor="t">
            <a:spAutoFit/>
          </a:bodyPr>
          <a:lstStyle/>
          <a:p>
            <a:pPr algn="just">
              <a:lnSpc>
                <a:spcPts val="2800"/>
              </a:lnSpc>
            </a:pPr>
            <a:r>
              <a:rPr lang="en-US" sz="2000">
                <a:solidFill>
                  <a:srgbClr val="000000"/>
                </a:solidFill>
                <a:latin typeface="Nunito 1 Light"/>
                <a:ea typeface="Nunito 1 Light"/>
                <a:cs typeface="Nunito 1 Light"/>
                <a:sym typeface="Nunito 1 Light"/>
              </a:rPr>
              <a:t>TRAINER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21640800" cy="10972800"/>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21640800" cy="10972800"/>
            </a:xfrm>
            <a:prstGeom prst="rect">
              <a:avLst/>
            </a:prstGeom>
          </p:spPr>
        </p:pic>
      </p:grpSp>
      <p:grpSp>
        <p:nvGrpSpPr>
          <p:cNvPr id="4" name="Group 4"/>
          <p:cNvGrpSpPr/>
          <p:nvPr/>
        </p:nvGrpSpPr>
        <p:grpSpPr>
          <a:xfrm>
            <a:off x="16532924" y="9829159"/>
            <a:ext cx="700274" cy="457841"/>
            <a:chOff x="0" y="0"/>
            <a:chExt cx="396567" cy="259277"/>
          </a:xfrm>
        </p:grpSpPr>
        <p:sp>
          <p:nvSpPr>
            <p:cNvPr id="5" name="Freeform 5"/>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6" name="Group 6"/>
          <p:cNvGrpSpPr/>
          <p:nvPr/>
        </p:nvGrpSpPr>
        <p:grpSpPr>
          <a:xfrm>
            <a:off x="1028700" y="0"/>
            <a:ext cx="700274" cy="457841"/>
            <a:chOff x="0" y="0"/>
            <a:chExt cx="396567" cy="259277"/>
          </a:xfrm>
        </p:grpSpPr>
        <p:sp>
          <p:nvSpPr>
            <p:cNvPr id="7" name="Freeform 7"/>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8" name="TextBox 8"/>
          <p:cNvSpPr txBox="1"/>
          <p:nvPr/>
        </p:nvSpPr>
        <p:spPr>
          <a:xfrm>
            <a:off x="1378837" y="6437487"/>
            <a:ext cx="9760688" cy="720725"/>
          </a:xfrm>
          <a:prstGeom prst="rect">
            <a:avLst/>
          </a:prstGeom>
        </p:spPr>
        <p:txBody>
          <a:bodyPr lIns="0" tIns="0" rIns="0" bIns="0" rtlCol="0" anchor="t">
            <a:spAutoFit/>
          </a:bodyPr>
          <a:lstStyle/>
          <a:p>
            <a:pPr algn="l">
              <a:lnSpc>
                <a:spcPts val="5500"/>
              </a:lnSpc>
            </a:pPr>
            <a:r>
              <a:rPr lang="en-US" sz="5000">
                <a:solidFill>
                  <a:srgbClr val="FFFFFF"/>
                </a:solidFill>
                <a:latin typeface="Anton"/>
                <a:ea typeface="Anton"/>
                <a:cs typeface="Anton"/>
                <a:sym typeface="Anton"/>
              </a:rPr>
              <a:t>FIGHT/FLIGHT/ FREEZE RESPONSE</a:t>
            </a:r>
          </a:p>
        </p:txBody>
      </p:sp>
      <p:sp>
        <p:nvSpPr>
          <p:cNvPr id="9" name="AutoShape 9"/>
          <p:cNvSpPr/>
          <p:nvPr/>
        </p:nvSpPr>
        <p:spPr>
          <a:xfrm rot="-10799999">
            <a:off x="1378837" y="7632229"/>
            <a:ext cx="1293047" cy="0"/>
          </a:xfrm>
          <a:prstGeom prst="line">
            <a:avLst/>
          </a:prstGeom>
          <a:ln w="47625" cap="flat">
            <a:solidFill>
              <a:srgbClr val="FFFFFF"/>
            </a:solidFill>
            <a:prstDash val="solid"/>
            <a:headEnd type="none" w="sm" len="sm"/>
            <a:tailEnd type="none" w="sm" len="sm"/>
          </a:ln>
        </p:spPr>
        <p:txBody>
          <a:bodyPr/>
          <a:lstStyle/>
          <a:p>
            <a:endParaRPr lang="en-US"/>
          </a:p>
        </p:txBody>
      </p:sp>
      <p:sp>
        <p:nvSpPr>
          <p:cNvPr id="10" name="TextBox 10"/>
          <p:cNvSpPr txBox="1"/>
          <p:nvPr/>
        </p:nvSpPr>
        <p:spPr>
          <a:xfrm>
            <a:off x="1413969" y="8168155"/>
            <a:ext cx="15469092" cy="422275"/>
          </a:xfrm>
          <a:prstGeom prst="rect">
            <a:avLst/>
          </a:prstGeom>
        </p:spPr>
        <p:txBody>
          <a:bodyPr lIns="0" tIns="0" rIns="0" bIns="0" rtlCol="0" anchor="t">
            <a:spAutoFit/>
          </a:bodyPr>
          <a:lstStyle/>
          <a:p>
            <a:pPr algn="just">
              <a:lnSpc>
                <a:spcPts val="3499"/>
              </a:lnSpc>
            </a:pPr>
            <a:r>
              <a:rPr lang="en-US" sz="2499">
                <a:solidFill>
                  <a:srgbClr val="FFFFFF"/>
                </a:solidFill>
                <a:latin typeface="Nunito 1 Light"/>
                <a:ea typeface="Nunito 1 Light"/>
                <a:cs typeface="Nunito 1 Light"/>
                <a:sym typeface="Nunito 1 Light"/>
              </a:rPr>
              <a:t>www.youtube.com/watch?v=jEHwB1PG_-Q&amp;ab_channel=Braive</a:t>
            </a:r>
          </a:p>
        </p:txBody>
      </p:sp>
      <p:sp>
        <p:nvSpPr>
          <p:cNvPr id="11" name="TextBox 11"/>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2598" y="5157154"/>
            <a:ext cx="5356784" cy="3672181"/>
            <a:chOff x="0" y="0"/>
            <a:chExt cx="7142378" cy="4896241"/>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7142378" cy="4896241"/>
            </a:xfrm>
            <a:prstGeom prst="rect">
              <a:avLst/>
            </a:prstGeom>
          </p:spPr>
        </p:pic>
      </p:grpSp>
      <p:grpSp>
        <p:nvGrpSpPr>
          <p:cNvPr id="4" name="Group 4"/>
          <p:cNvGrpSpPr/>
          <p:nvPr/>
        </p:nvGrpSpPr>
        <p:grpSpPr>
          <a:xfrm>
            <a:off x="6439506" y="5157154"/>
            <a:ext cx="5356784" cy="3672181"/>
            <a:chOff x="0" y="0"/>
            <a:chExt cx="7142378" cy="4896241"/>
          </a:xfrm>
        </p:grpSpPr>
        <p:pic>
          <p:nvPicPr>
            <p:cNvPr id="5"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7142378" cy="4896241"/>
            </a:xfrm>
            <a:prstGeom prst="rect">
              <a:avLst/>
            </a:prstGeom>
          </p:spPr>
        </p:pic>
      </p:grpSp>
      <p:grpSp>
        <p:nvGrpSpPr>
          <p:cNvPr id="6" name="Group 6"/>
          <p:cNvGrpSpPr/>
          <p:nvPr/>
        </p:nvGrpSpPr>
        <p:grpSpPr>
          <a:xfrm>
            <a:off x="11876414" y="5157154"/>
            <a:ext cx="5356784" cy="3672181"/>
            <a:chOff x="0" y="0"/>
            <a:chExt cx="7142378" cy="4896241"/>
          </a:xfrm>
        </p:grpSpPr>
        <p:pic>
          <p:nvPicPr>
            <p:cNvPr id="7" name="Pictur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0"/>
              <a:ext cx="7142378" cy="4896241"/>
            </a:xfrm>
            <a:prstGeom prst="rect">
              <a:avLst/>
            </a:prstGeom>
          </p:spPr>
        </p:pic>
      </p:grpSp>
      <p:grpSp>
        <p:nvGrpSpPr>
          <p:cNvPr id="8" name="Group 8"/>
          <p:cNvGrpSpPr/>
          <p:nvPr/>
        </p:nvGrpSpPr>
        <p:grpSpPr>
          <a:xfrm>
            <a:off x="16532924" y="9829159"/>
            <a:ext cx="700274" cy="457841"/>
            <a:chOff x="0" y="0"/>
            <a:chExt cx="396567" cy="259277"/>
          </a:xfrm>
        </p:grpSpPr>
        <p:sp>
          <p:nvSpPr>
            <p:cNvPr id="9" name="Freeform 9"/>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0" name="Group 10"/>
          <p:cNvGrpSpPr/>
          <p:nvPr/>
        </p:nvGrpSpPr>
        <p:grpSpPr>
          <a:xfrm>
            <a:off x="1028700" y="0"/>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2" name="TextBox 12"/>
          <p:cNvSpPr txBox="1"/>
          <p:nvPr/>
        </p:nvSpPr>
        <p:spPr>
          <a:xfrm>
            <a:off x="11146314" y="1495765"/>
            <a:ext cx="6060782" cy="720725"/>
          </a:xfrm>
          <a:prstGeom prst="rect">
            <a:avLst/>
          </a:prstGeom>
        </p:spPr>
        <p:txBody>
          <a:bodyPr lIns="0" tIns="0" rIns="0" bIns="0" rtlCol="0" anchor="t">
            <a:spAutoFit/>
          </a:bodyPr>
          <a:lstStyle/>
          <a:p>
            <a:pPr algn="r">
              <a:lnSpc>
                <a:spcPts val="5500"/>
              </a:lnSpc>
            </a:pPr>
            <a:r>
              <a:rPr lang="en-US" sz="5000">
                <a:solidFill>
                  <a:srgbClr val="000000"/>
                </a:solidFill>
                <a:latin typeface="Anton"/>
                <a:ea typeface="Anton"/>
                <a:cs typeface="Anton"/>
                <a:sym typeface="Anton"/>
              </a:rPr>
              <a:t>REFLECTION</a:t>
            </a:r>
          </a:p>
        </p:txBody>
      </p:sp>
      <p:sp>
        <p:nvSpPr>
          <p:cNvPr id="13" name="AutoShape 13"/>
          <p:cNvSpPr/>
          <p:nvPr/>
        </p:nvSpPr>
        <p:spPr>
          <a:xfrm rot="-10799999">
            <a:off x="15860298" y="2847177"/>
            <a:ext cx="1293047" cy="0"/>
          </a:xfrm>
          <a:prstGeom prst="line">
            <a:avLst/>
          </a:prstGeom>
          <a:ln w="47625" cap="flat">
            <a:solidFill>
              <a:srgbClr val="000000"/>
            </a:solidFill>
            <a:prstDash val="solid"/>
            <a:headEnd type="none" w="sm" len="sm"/>
            <a:tailEnd type="none" w="sm" len="sm"/>
          </a:ln>
        </p:spPr>
        <p:txBody>
          <a:bodyPr/>
          <a:lstStyle/>
          <a:p>
            <a:endParaRPr lang="en-US"/>
          </a:p>
        </p:txBody>
      </p:sp>
      <p:sp>
        <p:nvSpPr>
          <p:cNvPr id="14" name="TextBox 14"/>
          <p:cNvSpPr txBox="1"/>
          <p:nvPr/>
        </p:nvSpPr>
        <p:spPr>
          <a:xfrm>
            <a:off x="1028700" y="3192027"/>
            <a:ext cx="8400624" cy="1298575"/>
          </a:xfrm>
          <a:prstGeom prst="rect">
            <a:avLst/>
          </a:prstGeom>
        </p:spPr>
        <p:txBody>
          <a:bodyPr lIns="0" tIns="0" rIns="0" bIns="0" rtlCol="0" anchor="t">
            <a:spAutoFit/>
          </a:bodyPr>
          <a:lstStyle/>
          <a:p>
            <a:pPr algn="just">
              <a:lnSpc>
                <a:spcPts val="3499"/>
              </a:lnSpc>
            </a:pPr>
            <a:r>
              <a:rPr lang="en-US" sz="2499">
                <a:solidFill>
                  <a:srgbClr val="000000"/>
                </a:solidFill>
                <a:latin typeface="Nunito 1 Light"/>
                <a:ea typeface="Nunito 1 Light"/>
                <a:cs typeface="Nunito 1 Light"/>
                <a:sym typeface="Nunito 1 Light"/>
              </a:rPr>
              <a:t>Think about the last worst day you had.</a:t>
            </a:r>
          </a:p>
          <a:p>
            <a:pPr algn="just">
              <a:lnSpc>
                <a:spcPts val="3499"/>
              </a:lnSpc>
            </a:pPr>
            <a:r>
              <a:rPr lang="en-US" sz="2499">
                <a:solidFill>
                  <a:srgbClr val="000000"/>
                </a:solidFill>
                <a:latin typeface="Nunito 1 Light"/>
                <a:ea typeface="Nunito 1 Light"/>
                <a:cs typeface="Nunito 1 Light"/>
                <a:sym typeface="Nunito 1 Light"/>
              </a:rPr>
              <a:t>What did you do that day after the event?</a:t>
            </a:r>
          </a:p>
          <a:p>
            <a:pPr algn="just">
              <a:lnSpc>
                <a:spcPts val="3499"/>
              </a:lnSpc>
            </a:pPr>
            <a:r>
              <a:rPr lang="en-US" sz="2499">
                <a:solidFill>
                  <a:srgbClr val="000000"/>
                </a:solidFill>
                <a:latin typeface="Nunito 1 Light"/>
                <a:ea typeface="Nunito 1 Light"/>
                <a:cs typeface="Nunito 1 Light"/>
                <a:sym typeface="Nunito 1 Light"/>
              </a:rPr>
              <a:t>What was your intention?</a:t>
            </a:r>
          </a:p>
        </p:txBody>
      </p:sp>
      <p:sp>
        <p:nvSpPr>
          <p:cNvPr id="15" name="TextBox 15"/>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TextBox 7"/>
          <p:cNvSpPr txBox="1"/>
          <p:nvPr/>
        </p:nvSpPr>
        <p:spPr>
          <a:xfrm>
            <a:off x="1028700" y="1104900"/>
            <a:ext cx="6615151" cy="1875795"/>
          </a:xfrm>
          <a:prstGeom prst="rect">
            <a:avLst/>
          </a:prstGeom>
        </p:spPr>
        <p:txBody>
          <a:bodyPr lIns="0" tIns="0" rIns="0" bIns="0" rtlCol="0" anchor="t">
            <a:spAutoFit/>
          </a:bodyPr>
          <a:lstStyle/>
          <a:p>
            <a:pPr algn="l">
              <a:lnSpc>
                <a:spcPts val="7370"/>
              </a:lnSpc>
            </a:pPr>
            <a:r>
              <a:rPr lang="en-US" sz="6700">
                <a:solidFill>
                  <a:srgbClr val="000000"/>
                </a:solidFill>
                <a:latin typeface="Anton"/>
                <a:ea typeface="Anton"/>
                <a:cs typeface="Anton"/>
                <a:sym typeface="Anton"/>
              </a:rPr>
              <a:t>TRAUMA IMPACT:</a:t>
            </a:r>
          </a:p>
          <a:p>
            <a:pPr algn="l">
              <a:lnSpc>
                <a:spcPts val="7370"/>
              </a:lnSpc>
            </a:pPr>
            <a:r>
              <a:rPr lang="en-US" sz="6700">
                <a:solidFill>
                  <a:srgbClr val="000000"/>
                </a:solidFill>
                <a:latin typeface="Anton"/>
                <a:ea typeface="Anton"/>
                <a:cs typeface="Anton"/>
                <a:sym typeface="Anton"/>
              </a:rPr>
              <a:t>Physical</a:t>
            </a:r>
          </a:p>
        </p:txBody>
      </p:sp>
      <p:sp>
        <p:nvSpPr>
          <p:cNvPr id="8" name="TextBox 8"/>
          <p:cNvSpPr txBox="1"/>
          <p:nvPr/>
        </p:nvSpPr>
        <p:spPr>
          <a:xfrm>
            <a:off x="1028700" y="3682179"/>
            <a:ext cx="7089395" cy="2174875"/>
          </a:xfrm>
          <a:prstGeom prst="rect">
            <a:avLst/>
          </a:prstGeom>
        </p:spPr>
        <p:txBody>
          <a:bodyPr lIns="0" tIns="0" rIns="0" bIns="0" rtlCol="0" anchor="t">
            <a:spAutoFit/>
          </a:bodyPr>
          <a:lstStyle/>
          <a:p>
            <a:pPr algn="just">
              <a:lnSpc>
                <a:spcPts val="3499"/>
              </a:lnSpc>
            </a:pPr>
            <a:r>
              <a:rPr lang="en-US" sz="2499">
                <a:solidFill>
                  <a:srgbClr val="000000"/>
                </a:solidFill>
                <a:latin typeface="Nunito 1 Light"/>
                <a:ea typeface="Nunito 1 Light"/>
                <a:cs typeface="Nunito 1 Light"/>
                <a:sym typeface="Nunito 1 Light"/>
              </a:rPr>
              <a:t>Unexpected chronic pain or numbness</a:t>
            </a:r>
          </a:p>
          <a:p>
            <a:pPr algn="just">
              <a:lnSpc>
                <a:spcPts val="3499"/>
              </a:lnSpc>
            </a:pPr>
            <a:r>
              <a:rPr lang="en-US" sz="2499">
                <a:solidFill>
                  <a:srgbClr val="000000"/>
                </a:solidFill>
                <a:latin typeface="Nunito 1 Light"/>
                <a:ea typeface="Nunito 1 Light"/>
                <a:cs typeface="Nunito 1 Light"/>
                <a:sym typeface="Nunito 1 Light"/>
              </a:rPr>
              <a:t>Chronic fatigue</a:t>
            </a:r>
          </a:p>
          <a:p>
            <a:pPr algn="just">
              <a:lnSpc>
                <a:spcPts val="3499"/>
              </a:lnSpc>
            </a:pPr>
            <a:r>
              <a:rPr lang="en-US" sz="2499">
                <a:solidFill>
                  <a:srgbClr val="000000"/>
                </a:solidFill>
                <a:latin typeface="Nunito 1 Light"/>
                <a:ea typeface="Nunito 1 Light"/>
                <a:cs typeface="Nunito 1 Light"/>
                <a:sym typeface="Nunito 1 Light"/>
              </a:rPr>
              <a:t>Sleep problems</a:t>
            </a:r>
          </a:p>
          <a:p>
            <a:pPr algn="just">
              <a:lnSpc>
                <a:spcPts val="3499"/>
              </a:lnSpc>
            </a:pPr>
            <a:r>
              <a:rPr lang="en-US" sz="2499">
                <a:solidFill>
                  <a:srgbClr val="000000"/>
                </a:solidFill>
                <a:latin typeface="Nunito 1 Light"/>
                <a:ea typeface="Nunito 1 Light"/>
                <a:cs typeface="Nunito 1 Light"/>
                <a:sym typeface="Nunito 1 Light"/>
              </a:rPr>
              <a:t>Breathing problems</a:t>
            </a:r>
          </a:p>
          <a:p>
            <a:pPr algn="just">
              <a:lnSpc>
                <a:spcPts val="3499"/>
              </a:lnSpc>
            </a:pPr>
            <a:r>
              <a:rPr lang="en-US" sz="2499">
                <a:solidFill>
                  <a:srgbClr val="000000"/>
                </a:solidFill>
                <a:latin typeface="Nunito 1 Light"/>
                <a:ea typeface="Nunito 1 Light"/>
                <a:cs typeface="Nunito 1 Light"/>
                <a:sym typeface="Nunito 1 Light"/>
              </a:rPr>
              <a:t>Digestive problems</a:t>
            </a:r>
          </a:p>
        </p:txBody>
      </p:sp>
      <p:sp>
        <p:nvSpPr>
          <p:cNvPr id="9" name="AutoShape 9"/>
          <p:cNvSpPr/>
          <p:nvPr/>
        </p:nvSpPr>
        <p:spPr>
          <a:xfrm>
            <a:off x="1028700" y="3018569"/>
            <a:ext cx="1400548" cy="0"/>
          </a:xfrm>
          <a:prstGeom prst="line">
            <a:avLst/>
          </a:prstGeom>
          <a:ln w="47625" cap="flat">
            <a:solidFill>
              <a:srgbClr val="000000"/>
            </a:solidFill>
            <a:prstDash val="solid"/>
            <a:headEnd type="none" w="sm" len="sm"/>
            <a:tailEnd type="none" w="sm" len="sm"/>
          </a:ln>
        </p:spPr>
        <p:txBody>
          <a:bodyPr/>
          <a:lstStyle/>
          <a:p>
            <a:endParaRPr lang="en-US"/>
          </a:p>
        </p:txBody>
      </p:sp>
      <p:grpSp>
        <p:nvGrpSpPr>
          <p:cNvPr id="10" name="Group 10"/>
          <p:cNvGrpSpPr/>
          <p:nvPr/>
        </p:nvGrpSpPr>
        <p:grpSpPr>
          <a:xfrm>
            <a:off x="1028700"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2" name="Group 12"/>
          <p:cNvGrpSpPr/>
          <p:nvPr/>
        </p:nvGrpSpPr>
        <p:grpSpPr>
          <a:xfrm>
            <a:off x="16559026" y="0"/>
            <a:ext cx="700274" cy="457841"/>
            <a:chOff x="0" y="0"/>
            <a:chExt cx="396567" cy="259277"/>
          </a:xfrm>
        </p:grpSpPr>
        <p:sp>
          <p:nvSpPr>
            <p:cNvPr id="13" name="Freeform 13"/>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4" name="TextBox 14"/>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TextBox 7"/>
          <p:cNvSpPr txBox="1"/>
          <p:nvPr/>
        </p:nvSpPr>
        <p:spPr>
          <a:xfrm>
            <a:off x="1028700" y="1095375"/>
            <a:ext cx="7684488" cy="1845950"/>
          </a:xfrm>
          <a:prstGeom prst="rect">
            <a:avLst/>
          </a:prstGeom>
        </p:spPr>
        <p:txBody>
          <a:bodyPr lIns="0" tIns="0" rIns="0" bIns="0" rtlCol="0" anchor="t">
            <a:spAutoFit/>
          </a:bodyPr>
          <a:lstStyle/>
          <a:p>
            <a:pPr algn="l">
              <a:lnSpc>
                <a:spcPts val="7260"/>
              </a:lnSpc>
            </a:pPr>
            <a:r>
              <a:rPr lang="en-US" sz="6600">
                <a:solidFill>
                  <a:srgbClr val="000000"/>
                </a:solidFill>
                <a:latin typeface="Anton"/>
                <a:ea typeface="Anton"/>
                <a:cs typeface="Anton"/>
                <a:sym typeface="Anton"/>
              </a:rPr>
              <a:t>TRAUMA IMPACT: EMOTIONAL &amp; Cognitive</a:t>
            </a:r>
          </a:p>
        </p:txBody>
      </p:sp>
      <p:sp>
        <p:nvSpPr>
          <p:cNvPr id="8" name="TextBox 8"/>
          <p:cNvSpPr txBox="1"/>
          <p:nvPr/>
        </p:nvSpPr>
        <p:spPr>
          <a:xfrm>
            <a:off x="1028700" y="3682179"/>
            <a:ext cx="7089395" cy="3927475"/>
          </a:xfrm>
          <a:prstGeom prst="rect">
            <a:avLst/>
          </a:prstGeom>
        </p:spPr>
        <p:txBody>
          <a:bodyPr lIns="0" tIns="0" rIns="0" bIns="0" rtlCol="0" anchor="t">
            <a:spAutoFit/>
          </a:bodyPr>
          <a:lstStyle/>
          <a:p>
            <a:pPr algn="just">
              <a:lnSpc>
                <a:spcPts val="3499"/>
              </a:lnSpc>
            </a:pPr>
            <a:r>
              <a:rPr lang="en-US" sz="2499">
                <a:solidFill>
                  <a:srgbClr val="000000"/>
                </a:solidFill>
                <a:latin typeface="Nunito 1 Light"/>
                <a:ea typeface="Nunito 1 Light"/>
                <a:cs typeface="Nunito 1 Light"/>
                <a:sym typeface="Nunito 1 Light"/>
              </a:rPr>
              <a:t>Flashbacks</a:t>
            </a:r>
          </a:p>
          <a:p>
            <a:pPr algn="just">
              <a:lnSpc>
                <a:spcPts val="3499"/>
              </a:lnSpc>
            </a:pPr>
            <a:r>
              <a:rPr lang="en-US" sz="2499">
                <a:solidFill>
                  <a:srgbClr val="000000"/>
                </a:solidFill>
                <a:latin typeface="Nunito 1 Light"/>
                <a:ea typeface="Nunito 1 Light"/>
                <a:cs typeface="Nunito 1 Light"/>
                <a:sym typeface="Nunito 1 Light"/>
              </a:rPr>
              <a:t>A sate of terror when no danger is present</a:t>
            </a:r>
          </a:p>
          <a:p>
            <a:pPr algn="just">
              <a:lnSpc>
                <a:spcPts val="3499"/>
              </a:lnSpc>
            </a:pPr>
            <a:r>
              <a:rPr lang="en-US" sz="2499">
                <a:solidFill>
                  <a:srgbClr val="000000"/>
                </a:solidFill>
                <a:latin typeface="Nunito 1 Light"/>
                <a:ea typeface="Nunito 1 Light"/>
                <a:cs typeface="Nunito 1 Light"/>
                <a:sym typeface="Nunito 1 Light"/>
              </a:rPr>
              <a:t>Depression</a:t>
            </a:r>
          </a:p>
          <a:p>
            <a:pPr algn="just">
              <a:lnSpc>
                <a:spcPts val="3499"/>
              </a:lnSpc>
            </a:pPr>
            <a:r>
              <a:rPr lang="en-US" sz="2499">
                <a:solidFill>
                  <a:srgbClr val="000000"/>
                </a:solidFill>
                <a:latin typeface="Nunito 1 Light"/>
                <a:ea typeface="Nunito 1 Light"/>
                <a:cs typeface="Nunito 1 Light"/>
                <a:sym typeface="Nunito 1 Light"/>
              </a:rPr>
              <a:t>Anxiety</a:t>
            </a:r>
          </a:p>
          <a:p>
            <a:pPr algn="just">
              <a:lnSpc>
                <a:spcPts val="3499"/>
              </a:lnSpc>
            </a:pPr>
            <a:r>
              <a:rPr lang="en-US" sz="2499">
                <a:solidFill>
                  <a:srgbClr val="000000"/>
                </a:solidFill>
                <a:latin typeface="Nunito 1 Light"/>
                <a:ea typeface="Nunito 1 Light"/>
                <a:cs typeface="Nunito 1 Light"/>
                <a:sym typeface="Nunito 1 Light"/>
              </a:rPr>
              <a:t>Difficulty concentrating</a:t>
            </a:r>
          </a:p>
          <a:p>
            <a:pPr algn="just">
              <a:lnSpc>
                <a:spcPts val="3499"/>
              </a:lnSpc>
            </a:pPr>
            <a:r>
              <a:rPr lang="en-US" sz="2499">
                <a:solidFill>
                  <a:srgbClr val="000000"/>
                </a:solidFill>
                <a:latin typeface="Nunito 1 Light"/>
                <a:ea typeface="Nunito 1 Light"/>
                <a:cs typeface="Nunito 1 Light"/>
                <a:sym typeface="Nunito 1 Light"/>
              </a:rPr>
              <a:t>Compulsive behaviours</a:t>
            </a:r>
          </a:p>
          <a:p>
            <a:pPr algn="just">
              <a:lnSpc>
                <a:spcPts val="3499"/>
              </a:lnSpc>
            </a:pPr>
            <a:r>
              <a:rPr lang="en-US" sz="2499">
                <a:solidFill>
                  <a:srgbClr val="000000"/>
                </a:solidFill>
                <a:latin typeface="Nunito 1 Light"/>
                <a:ea typeface="Nunito 1 Light"/>
                <a:cs typeface="Nunito 1 Light"/>
                <a:sym typeface="Nunito 1 Light"/>
              </a:rPr>
              <a:t>Anger outburst</a:t>
            </a:r>
          </a:p>
          <a:p>
            <a:pPr algn="just">
              <a:lnSpc>
                <a:spcPts val="3499"/>
              </a:lnSpc>
            </a:pPr>
            <a:r>
              <a:rPr lang="en-US" sz="2499">
                <a:solidFill>
                  <a:srgbClr val="000000"/>
                </a:solidFill>
                <a:latin typeface="Nunito 1 Light"/>
                <a:ea typeface="Nunito 1 Light"/>
                <a:cs typeface="Nunito 1 Light"/>
                <a:sym typeface="Nunito 1 Light"/>
              </a:rPr>
              <a:t>Dissociation</a:t>
            </a:r>
          </a:p>
          <a:p>
            <a:pPr algn="just">
              <a:lnSpc>
                <a:spcPts val="3499"/>
              </a:lnSpc>
            </a:pPr>
            <a:r>
              <a:rPr lang="en-US" sz="2499">
                <a:solidFill>
                  <a:srgbClr val="000000"/>
                </a:solidFill>
                <a:latin typeface="Nunito 1 Light"/>
                <a:ea typeface="Nunito 1 Light"/>
                <a:cs typeface="Nunito 1 Light"/>
                <a:sym typeface="Nunito 1 Light"/>
              </a:rPr>
              <a:t>Nightmares</a:t>
            </a:r>
          </a:p>
        </p:txBody>
      </p:sp>
      <p:sp>
        <p:nvSpPr>
          <p:cNvPr id="9" name="AutoShape 9"/>
          <p:cNvSpPr/>
          <p:nvPr/>
        </p:nvSpPr>
        <p:spPr>
          <a:xfrm>
            <a:off x="1028700" y="3018569"/>
            <a:ext cx="1400548" cy="0"/>
          </a:xfrm>
          <a:prstGeom prst="line">
            <a:avLst/>
          </a:prstGeom>
          <a:ln w="47625" cap="flat">
            <a:solidFill>
              <a:srgbClr val="000000"/>
            </a:solidFill>
            <a:prstDash val="solid"/>
            <a:headEnd type="none" w="sm" len="sm"/>
            <a:tailEnd type="none" w="sm" len="sm"/>
          </a:ln>
        </p:spPr>
        <p:txBody>
          <a:bodyPr/>
          <a:lstStyle/>
          <a:p>
            <a:endParaRPr lang="en-US"/>
          </a:p>
        </p:txBody>
      </p:sp>
      <p:grpSp>
        <p:nvGrpSpPr>
          <p:cNvPr id="10" name="Group 10"/>
          <p:cNvGrpSpPr/>
          <p:nvPr/>
        </p:nvGrpSpPr>
        <p:grpSpPr>
          <a:xfrm>
            <a:off x="1028700"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2" name="Group 12"/>
          <p:cNvGrpSpPr/>
          <p:nvPr/>
        </p:nvGrpSpPr>
        <p:grpSpPr>
          <a:xfrm>
            <a:off x="16559026" y="0"/>
            <a:ext cx="700274" cy="457841"/>
            <a:chOff x="0" y="0"/>
            <a:chExt cx="396567" cy="259277"/>
          </a:xfrm>
        </p:grpSpPr>
        <p:sp>
          <p:nvSpPr>
            <p:cNvPr id="13" name="Freeform 13"/>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4" name="TextBox 14"/>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1914748" cy="10287000"/>
            <a:chOff x="0" y="0"/>
            <a:chExt cx="15886330" cy="13716000"/>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l="9105" r="9105"/>
            <a:stretch>
              <a:fillRect/>
            </a:stretch>
          </p:blipFill>
          <p:spPr>
            <a:xfrm>
              <a:off x="0" y="0"/>
              <a:ext cx="15886330" cy="13716000"/>
            </a:xfrm>
            <a:prstGeom prst="rect">
              <a:avLst/>
            </a:prstGeom>
          </p:spPr>
        </p:pic>
      </p:grpSp>
      <p:grpSp>
        <p:nvGrpSpPr>
          <p:cNvPr id="4" name="Group 4"/>
          <p:cNvGrpSpPr/>
          <p:nvPr/>
        </p:nvGrpSpPr>
        <p:grpSpPr>
          <a:xfrm>
            <a:off x="17909556" y="3218342"/>
            <a:ext cx="378444" cy="1042690"/>
            <a:chOff x="0" y="0"/>
            <a:chExt cx="195908" cy="539767"/>
          </a:xfrm>
        </p:grpSpPr>
        <p:sp>
          <p:nvSpPr>
            <p:cNvPr id="5" name="Freeform 5"/>
            <p:cNvSpPr/>
            <p:nvPr/>
          </p:nvSpPr>
          <p:spPr>
            <a:xfrm>
              <a:off x="0" y="0"/>
              <a:ext cx="195908" cy="539767"/>
            </a:xfrm>
            <a:custGeom>
              <a:avLst/>
              <a:gdLst/>
              <a:ahLst/>
              <a:cxnLst/>
              <a:rect l="l" t="t" r="r" b="b"/>
              <a:pathLst>
                <a:path w="195908" h="539767">
                  <a:moveTo>
                    <a:pt x="0" y="0"/>
                  </a:moveTo>
                  <a:lnTo>
                    <a:pt x="195908" y="0"/>
                  </a:lnTo>
                  <a:lnTo>
                    <a:pt x="195908" y="539767"/>
                  </a:lnTo>
                  <a:lnTo>
                    <a:pt x="0" y="539767"/>
                  </a:lnTo>
                  <a:close/>
                </a:path>
              </a:pathLst>
            </a:custGeom>
            <a:solidFill>
              <a:srgbClr val="000000"/>
            </a:solidFill>
          </p:spPr>
          <p:txBody>
            <a:bodyPr/>
            <a:lstStyle/>
            <a:p>
              <a:endParaRPr lang="en-US"/>
            </a:p>
          </p:txBody>
        </p:sp>
      </p:grpSp>
      <p:grpSp>
        <p:nvGrpSpPr>
          <p:cNvPr id="6" name="Group 6"/>
          <p:cNvGrpSpPr/>
          <p:nvPr/>
        </p:nvGrpSpPr>
        <p:grpSpPr>
          <a:xfrm>
            <a:off x="16559026" y="0"/>
            <a:ext cx="700274" cy="457841"/>
            <a:chOff x="0" y="0"/>
            <a:chExt cx="396567" cy="259277"/>
          </a:xfrm>
        </p:grpSpPr>
        <p:sp>
          <p:nvSpPr>
            <p:cNvPr id="7" name="Freeform 7"/>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8" name="Group 8"/>
          <p:cNvGrpSpPr/>
          <p:nvPr/>
        </p:nvGrpSpPr>
        <p:grpSpPr>
          <a:xfrm>
            <a:off x="16532924" y="9829159"/>
            <a:ext cx="700274" cy="457841"/>
            <a:chOff x="0" y="0"/>
            <a:chExt cx="396567" cy="259277"/>
          </a:xfrm>
        </p:grpSpPr>
        <p:sp>
          <p:nvSpPr>
            <p:cNvPr id="9" name="Freeform 9"/>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0" name="AutoShape 10"/>
          <p:cNvSpPr/>
          <p:nvPr/>
        </p:nvSpPr>
        <p:spPr>
          <a:xfrm>
            <a:off x="15940151" y="4213407"/>
            <a:ext cx="1293047" cy="0"/>
          </a:xfrm>
          <a:prstGeom prst="line">
            <a:avLst/>
          </a:prstGeom>
          <a:ln w="47625" cap="flat">
            <a:solidFill>
              <a:srgbClr val="000000"/>
            </a:solidFill>
            <a:prstDash val="solid"/>
            <a:headEnd type="none" w="sm" len="sm"/>
            <a:tailEnd type="none" w="sm" len="sm"/>
          </a:ln>
        </p:spPr>
        <p:txBody>
          <a:bodyPr/>
          <a:lstStyle/>
          <a:p>
            <a:endParaRPr lang="en-US"/>
          </a:p>
        </p:txBody>
      </p:sp>
      <p:sp>
        <p:nvSpPr>
          <p:cNvPr id="11" name="TextBox 11"/>
          <p:cNvSpPr txBox="1"/>
          <p:nvPr/>
        </p:nvSpPr>
        <p:spPr>
          <a:xfrm>
            <a:off x="11940850" y="1835332"/>
            <a:ext cx="5318450" cy="2111375"/>
          </a:xfrm>
          <a:prstGeom prst="rect">
            <a:avLst/>
          </a:prstGeom>
        </p:spPr>
        <p:txBody>
          <a:bodyPr lIns="0" tIns="0" rIns="0" bIns="0" rtlCol="0" anchor="t">
            <a:spAutoFit/>
          </a:bodyPr>
          <a:lstStyle/>
          <a:p>
            <a:pPr algn="r">
              <a:lnSpc>
                <a:spcPts val="5500"/>
              </a:lnSpc>
            </a:pPr>
            <a:r>
              <a:rPr lang="en-US" sz="5000">
                <a:solidFill>
                  <a:srgbClr val="000000"/>
                </a:solidFill>
                <a:latin typeface="Anton"/>
                <a:ea typeface="Anton"/>
                <a:cs typeface="Anton"/>
                <a:sym typeface="Anton"/>
              </a:rPr>
              <a:t>TRAUMA IMPACT: EMOTIONAL &amp; COGNITIVE</a:t>
            </a:r>
          </a:p>
        </p:txBody>
      </p:sp>
      <p:sp>
        <p:nvSpPr>
          <p:cNvPr id="12" name="TextBox 12"/>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TextBox 7"/>
          <p:cNvSpPr txBox="1"/>
          <p:nvPr/>
        </p:nvSpPr>
        <p:spPr>
          <a:xfrm>
            <a:off x="1028700" y="1095375"/>
            <a:ext cx="7684488" cy="1845950"/>
          </a:xfrm>
          <a:prstGeom prst="rect">
            <a:avLst/>
          </a:prstGeom>
        </p:spPr>
        <p:txBody>
          <a:bodyPr lIns="0" tIns="0" rIns="0" bIns="0" rtlCol="0" anchor="t">
            <a:spAutoFit/>
          </a:bodyPr>
          <a:lstStyle/>
          <a:p>
            <a:pPr algn="l">
              <a:lnSpc>
                <a:spcPts val="7260"/>
              </a:lnSpc>
            </a:pPr>
            <a:r>
              <a:rPr lang="en-US" sz="6600">
                <a:solidFill>
                  <a:srgbClr val="000000"/>
                </a:solidFill>
                <a:latin typeface="Anton"/>
                <a:ea typeface="Anton"/>
                <a:cs typeface="Anton"/>
                <a:sym typeface="Anton"/>
              </a:rPr>
              <a:t>TRAUMA IMPACT: INTERPERSONAL</a:t>
            </a:r>
          </a:p>
        </p:txBody>
      </p:sp>
      <p:sp>
        <p:nvSpPr>
          <p:cNvPr id="8" name="TextBox 8"/>
          <p:cNvSpPr txBox="1"/>
          <p:nvPr/>
        </p:nvSpPr>
        <p:spPr>
          <a:xfrm>
            <a:off x="1028700" y="3682179"/>
            <a:ext cx="7089395" cy="2174875"/>
          </a:xfrm>
          <a:prstGeom prst="rect">
            <a:avLst/>
          </a:prstGeom>
        </p:spPr>
        <p:txBody>
          <a:bodyPr lIns="0" tIns="0" rIns="0" bIns="0" rtlCol="0" anchor="t">
            <a:spAutoFit/>
          </a:bodyPr>
          <a:lstStyle/>
          <a:p>
            <a:pPr algn="l">
              <a:lnSpc>
                <a:spcPts val="3499"/>
              </a:lnSpc>
            </a:pPr>
            <a:r>
              <a:rPr lang="en-US" sz="2499">
                <a:solidFill>
                  <a:srgbClr val="000000"/>
                </a:solidFill>
                <a:latin typeface="Nunito 1 Light"/>
                <a:ea typeface="Nunito 1 Light"/>
                <a:cs typeface="Nunito 1 Light"/>
                <a:sym typeface="Nunito 1 Light"/>
              </a:rPr>
              <a:t>Frequent conflicts in relationships</a:t>
            </a:r>
          </a:p>
          <a:p>
            <a:pPr algn="l">
              <a:lnSpc>
                <a:spcPts val="3499"/>
              </a:lnSpc>
            </a:pPr>
            <a:r>
              <a:rPr lang="en-US" sz="2499">
                <a:solidFill>
                  <a:srgbClr val="000000"/>
                </a:solidFill>
                <a:latin typeface="Nunito 1 Light"/>
                <a:ea typeface="Nunito 1 Light"/>
                <a:cs typeface="Nunito 1 Light"/>
                <a:sym typeface="Nunito 1 Light"/>
              </a:rPr>
              <a:t>Lack of trust</a:t>
            </a:r>
          </a:p>
          <a:p>
            <a:pPr algn="l">
              <a:lnSpc>
                <a:spcPts val="3499"/>
              </a:lnSpc>
            </a:pPr>
            <a:r>
              <a:rPr lang="en-US" sz="2499">
                <a:solidFill>
                  <a:srgbClr val="000000"/>
                </a:solidFill>
                <a:latin typeface="Nunito 1 Light"/>
                <a:ea typeface="Nunito 1 Light"/>
                <a:cs typeface="Nunito 1 Light"/>
                <a:sym typeface="Nunito 1 Light"/>
              </a:rPr>
              <a:t>Difficulty establishing and maintaining relationships</a:t>
            </a:r>
          </a:p>
          <a:p>
            <a:pPr algn="l">
              <a:lnSpc>
                <a:spcPts val="3499"/>
              </a:lnSpc>
            </a:pPr>
            <a:r>
              <a:rPr lang="en-US" sz="2499">
                <a:solidFill>
                  <a:srgbClr val="000000"/>
                </a:solidFill>
                <a:latin typeface="Nunito 1 Light"/>
                <a:ea typeface="Nunito 1 Light"/>
                <a:cs typeface="Nunito 1 Light"/>
                <a:sym typeface="Nunito 1 Light"/>
              </a:rPr>
              <a:t>Difficulty setting boundaries</a:t>
            </a:r>
          </a:p>
        </p:txBody>
      </p:sp>
      <p:sp>
        <p:nvSpPr>
          <p:cNvPr id="9" name="AutoShape 9"/>
          <p:cNvSpPr/>
          <p:nvPr/>
        </p:nvSpPr>
        <p:spPr>
          <a:xfrm>
            <a:off x="1028700" y="3018569"/>
            <a:ext cx="1400548" cy="0"/>
          </a:xfrm>
          <a:prstGeom prst="line">
            <a:avLst/>
          </a:prstGeom>
          <a:ln w="47625" cap="flat">
            <a:solidFill>
              <a:srgbClr val="000000"/>
            </a:solidFill>
            <a:prstDash val="solid"/>
            <a:headEnd type="none" w="sm" len="sm"/>
            <a:tailEnd type="none" w="sm" len="sm"/>
          </a:ln>
        </p:spPr>
        <p:txBody>
          <a:bodyPr/>
          <a:lstStyle/>
          <a:p>
            <a:endParaRPr lang="en-US"/>
          </a:p>
        </p:txBody>
      </p:sp>
      <p:grpSp>
        <p:nvGrpSpPr>
          <p:cNvPr id="10" name="Group 10"/>
          <p:cNvGrpSpPr/>
          <p:nvPr/>
        </p:nvGrpSpPr>
        <p:grpSpPr>
          <a:xfrm>
            <a:off x="1028700"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2" name="Group 12"/>
          <p:cNvGrpSpPr/>
          <p:nvPr/>
        </p:nvGrpSpPr>
        <p:grpSpPr>
          <a:xfrm>
            <a:off x="16559026" y="0"/>
            <a:ext cx="700274" cy="457841"/>
            <a:chOff x="0" y="0"/>
            <a:chExt cx="396567" cy="259277"/>
          </a:xfrm>
        </p:grpSpPr>
        <p:sp>
          <p:nvSpPr>
            <p:cNvPr id="13" name="Freeform 13"/>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4" name="TextBox 14"/>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TextBox 7"/>
          <p:cNvSpPr txBox="1"/>
          <p:nvPr/>
        </p:nvSpPr>
        <p:spPr>
          <a:xfrm>
            <a:off x="1028700" y="1095375"/>
            <a:ext cx="7684488" cy="1845950"/>
          </a:xfrm>
          <a:prstGeom prst="rect">
            <a:avLst/>
          </a:prstGeom>
        </p:spPr>
        <p:txBody>
          <a:bodyPr lIns="0" tIns="0" rIns="0" bIns="0" rtlCol="0" anchor="t">
            <a:spAutoFit/>
          </a:bodyPr>
          <a:lstStyle/>
          <a:p>
            <a:pPr algn="l">
              <a:lnSpc>
                <a:spcPts val="7260"/>
              </a:lnSpc>
            </a:pPr>
            <a:r>
              <a:rPr lang="en-US" sz="6600">
                <a:solidFill>
                  <a:srgbClr val="000000"/>
                </a:solidFill>
                <a:latin typeface="Anton"/>
                <a:ea typeface="Anton"/>
                <a:cs typeface="Anton"/>
                <a:sym typeface="Anton"/>
              </a:rPr>
              <a:t>TRAUMA IMPACT: BEHAVIOURAL</a:t>
            </a:r>
          </a:p>
        </p:txBody>
      </p:sp>
      <p:sp>
        <p:nvSpPr>
          <p:cNvPr id="8" name="TextBox 8"/>
          <p:cNvSpPr txBox="1"/>
          <p:nvPr/>
        </p:nvSpPr>
        <p:spPr>
          <a:xfrm>
            <a:off x="1028700" y="3682179"/>
            <a:ext cx="7089395" cy="2613025"/>
          </a:xfrm>
          <a:prstGeom prst="rect">
            <a:avLst/>
          </a:prstGeom>
        </p:spPr>
        <p:txBody>
          <a:bodyPr lIns="0" tIns="0" rIns="0" bIns="0" rtlCol="0" anchor="t">
            <a:spAutoFit/>
          </a:bodyPr>
          <a:lstStyle/>
          <a:p>
            <a:pPr algn="l">
              <a:lnSpc>
                <a:spcPts val="3499"/>
              </a:lnSpc>
            </a:pPr>
            <a:r>
              <a:rPr lang="en-US" sz="2499">
                <a:solidFill>
                  <a:srgbClr val="000000"/>
                </a:solidFill>
                <a:latin typeface="Nunito 1 Light"/>
                <a:ea typeface="Nunito 1 Light"/>
                <a:cs typeface="Nunito 1 Light"/>
                <a:sym typeface="Nunito 1 Light"/>
              </a:rPr>
              <a:t>Substance use</a:t>
            </a:r>
          </a:p>
          <a:p>
            <a:pPr algn="l">
              <a:lnSpc>
                <a:spcPts val="3499"/>
              </a:lnSpc>
            </a:pPr>
            <a:r>
              <a:rPr lang="en-US" sz="2499">
                <a:solidFill>
                  <a:srgbClr val="000000"/>
                </a:solidFill>
                <a:latin typeface="Nunito 1 Light"/>
                <a:ea typeface="Nunito 1 Light"/>
                <a:cs typeface="Nunito 1 Light"/>
                <a:sym typeface="Nunito 1 Light"/>
              </a:rPr>
              <a:t>Difficulty enjoying time with friends and family</a:t>
            </a:r>
          </a:p>
          <a:p>
            <a:pPr algn="l">
              <a:lnSpc>
                <a:spcPts val="3499"/>
              </a:lnSpc>
            </a:pPr>
            <a:r>
              <a:rPr lang="en-US" sz="2499">
                <a:solidFill>
                  <a:srgbClr val="000000"/>
                </a:solidFill>
                <a:latin typeface="Nunito 1 Light"/>
                <a:ea typeface="Nunito 1 Light"/>
                <a:cs typeface="Nunito 1 Light"/>
                <a:sym typeface="Nunito 1 Light"/>
              </a:rPr>
              <a:t>Avoiding specific people/places/situations</a:t>
            </a:r>
          </a:p>
          <a:p>
            <a:pPr algn="l">
              <a:lnSpc>
                <a:spcPts val="3499"/>
              </a:lnSpc>
            </a:pPr>
            <a:r>
              <a:rPr lang="en-US" sz="2499">
                <a:solidFill>
                  <a:srgbClr val="000000"/>
                </a:solidFill>
                <a:latin typeface="Nunito 1 Light"/>
                <a:ea typeface="Nunito 1 Light"/>
                <a:cs typeface="Nunito 1 Light"/>
                <a:sym typeface="Nunito 1 Light"/>
              </a:rPr>
              <a:t>Disordered eating</a:t>
            </a:r>
          </a:p>
          <a:p>
            <a:pPr algn="l">
              <a:lnSpc>
                <a:spcPts val="3499"/>
              </a:lnSpc>
            </a:pPr>
            <a:r>
              <a:rPr lang="en-US" sz="2499">
                <a:solidFill>
                  <a:srgbClr val="000000"/>
                </a:solidFill>
                <a:latin typeface="Nunito 1 Light"/>
                <a:ea typeface="Nunito 1 Light"/>
                <a:cs typeface="Nunito 1 Light"/>
                <a:sym typeface="Nunito 1 Light"/>
              </a:rPr>
              <a:t>Self-harm</a:t>
            </a:r>
          </a:p>
          <a:p>
            <a:pPr algn="l">
              <a:lnSpc>
                <a:spcPts val="3499"/>
              </a:lnSpc>
            </a:pPr>
            <a:r>
              <a:rPr lang="en-US" sz="2499">
                <a:solidFill>
                  <a:srgbClr val="000000"/>
                </a:solidFill>
                <a:latin typeface="Nunito 1 Light"/>
                <a:ea typeface="Nunito 1 Light"/>
                <a:cs typeface="Nunito 1 Light"/>
                <a:sym typeface="Nunito 1 Light"/>
              </a:rPr>
              <a:t>High risk sexual behaviour</a:t>
            </a:r>
          </a:p>
        </p:txBody>
      </p:sp>
      <p:sp>
        <p:nvSpPr>
          <p:cNvPr id="9" name="AutoShape 9"/>
          <p:cNvSpPr/>
          <p:nvPr/>
        </p:nvSpPr>
        <p:spPr>
          <a:xfrm>
            <a:off x="1028700" y="3018569"/>
            <a:ext cx="1400548" cy="0"/>
          </a:xfrm>
          <a:prstGeom prst="line">
            <a:avLst/>
          </a:prstGeom>
          <a:ln w="47625" cap="flat">
            <a:solidFill>
              <a:srgbClr val="000000"/>
            </a:solidFill>
            <a:prstDash val="solid"/>
            <a:headEnd type="none" w="sm" len="sm"/>
            <a:tailEnd type="none" w="sm" len="sm"/>
          </a:ln>
        </p:spPr>
        <p:txBody>
          <a:bodyPr/>
          <a:lstStyle/>
          <a:p>
            <a:endParaRPr lang="en-US"/>
          </a:p>
        </p:txBody>
      </p:sp>
      <p:grpSp>
        <p:nvGrpSpPr>
          <p:cNvPr id="10" name="Group 10"/>
          <p:cNvGrpSpPr/>
          <p:nvPr/>
        </p:nvGrpSpPr>
        <p:grpSpPr>
          <a:xfrm>
            <a:off x="1028700"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2" name="Group 12"/>
          <p:cNvGrpSpPr/>
          <p:nvPr/>
        </p:nvGrpSpPr>
        <p:grpSpPr>
          <a:xfrm>
            <a:off x="16559026" y="0"/>
            <a:ext cx="700274" cy="457841"/>
            <a:chOff x="0" y="0"/>
            <a:chExt cx="396567" cy="259277"/>
          </a:xfrm>
        </p:grpSpPr>
        <p:sp>
          <p:nvSpPr>
            <p:cNvPr id="13" name="Freeform 13"/>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4" name="TextBox 14"/>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TextBox 7"/>
          <p:cNvSpPr txBox="1"/>
          <p:nvPr/>
        </p:nvSpPr>
        <p:spPr>
          <a:xfrm>
            <a:off x="1028700" y="1095375"/>
            <a:ext cx="6615151" cy="1945010"/>
          </a:xfrm>
          <a:prstGeom prst="rect">
            <a:avLst/>
          </a:prstGeom>
        </p:spPr>
        <p:txBody>
          <a:bodyPr lIns="0" tIns="0" rIns="0" bIns="0" rtlCol="0" anchor="t">
            <a:spAutoFit/>
          </a:bodyPr>
          <a:lstStyle/>
          <a:p>
            <a:pPr algn="l">
              <a:lnSpc>
                <a:spcPts val="7590"/>
              </a:lnSpc>
            </a:pPr>
            <a:r>
              <a:rPr lang="en-US" sz="6900">
                <a:solidFill>
                  <a:srgbClr val="000000"/>
                </a:solidFill>
                <a:latin typeface="Anton"/>
                <a:ea typeface="Anton"/>
                <a:cs typeface="Anton"/>
                <a:sym typeface="Anton"/>
              </a:rPr>
              <a:t>A shift in perspective</a:t>
            </a:r>
          </a:p>
        </p:txBody>
      </p:sp>
      <p:sp>
        <p:nvSpPr>
          <p:cNvPr id="8" name="TextBox 8"/>
          <p:cNvSpPr txBox="1"/>
          <p:nvPr/>
        </p:nvSpPr>
        <p:spPr>
          <a:xfrm>
            <a:off x="1028700" y="3682179"/>
            <a:ext cx="7089395" cy="1298575"/>
          </a:xfrm>
          <a:prstGeom prst="rect">
            <a:avLst/>
          </a:prstGeom>
        </p:spPr>
        <p:txBody>
          <a:bodyPr lIns="0" tIns="0" rIns="0" bIns="0" rtlCol="0" anchor="t">
            <a:spAutoFit/>
          </a:bodyPr>
          <a:lstStyle/>
          <a:p>
            <a:pPr algn="just">
              <a:lnSpc>
                <a:spcPts val="3499"/>
              </a:lnSpc>
            </a:pPr>
            <a:r>
              <a:rPr lang="en-US" sz="2499" spc="74">
                <a:solidFill>
                  <a:srgbClr val="000000"/>
                </a:solidFill>
                <a:latin typeface="Nunito 1 Light"/>
                <a:ea typeface="Nunito 1 Light"/>
                <a:cs typeface="Nunito 1 Light"/>
                <a:sym typeface="Nunito 1 Light"/>
              </a:rPr>
              <a:t>“What happened to you?”</a:t>
            </a:r>
          </a:p>
          <a:p>
            <a:pPr algn="just">
              <a:lnSpc>
                <a:spcPts val="3499"/>
              </a:lnSpc>
            </a:pPr>
            <a:r>
              <a:rPr lang="en-US" sz="2499" spc="74">
                <a:solidFill>
                  <a:srgbClr val="000000"/>
                </a:solidFill>
                <a:latin typeface="Nunito 1"/>
                <a:ea typeface="Nunito 1"/>
                <a:cs typeface="Nunito 1"/>
                <a:sym typeface="Nunito 1"/>
              </a:rPr>
              <a:t>instead of</a:t>
            </a:r>
          </a:p>
          <a:p>
            <a:pPr algn="just">
              <a:lnSpc>
                <a:spcPts val="3499"/>
              </a:lnSpc>
            </a:pPr>
            <a:r>
              <a:rPr lang="en-US" sz="2499" spc="74">
                <a:solidFill>
                  <a:srgbClr val="000000"/>
                </a:solidFill>
                <a:latin typeface="Nunito 1 Light"/>
                <a:ea typeface="Nunito 1 Light"/>
                <a:cs typeface="Nunito 1 Light"/>
                <a:sym typeface="Nunito 1 Light"/>
              </a:rPr>
              <a:t>“What is wrong with you?”</a:t>
            </a:r>
          </a:p>
        </p:txBody>
      </p:sp>
      <p:sp>
        <p:nvSpPr>
          <p:cNvPr id="9" name="AutoShape 9"/>
          <p:cNvSpPr/>
          <p:nvPr/>
        </p:nvSpPr>
        <p:spPr>
          <a:xfrm>
            <a:off x="1028700" y="3018569"/>
            <a:ext cx="1400548" cy="0"/>
          </a:xfrm>
          <a:prstGeom prst="line">
            <a:avLst/>
          </a:prstGeom>
          <a:ln w="47625" cap="flat">
            <a:solidFill>
              <a:srgbClr val="000000"/>
            </a:solidFill>
            <a:prstDash val="solid"/>
            <a:headEnd type="none" w="sm" len="sm"/>
            <a:tailEnd type="none" w="sm" len="sm"/>
          </a:ln>
        </p:spPr>
        <p:txBody>
          <a:bodyPr/>
          <a:lstStyle/>
          <a:p>
            <a:endParaRPr lang="en-US"/>
          </a:p>
        </p:txBody>
      </p:sp>
      <p:grpSp>
        <p:nvGrpSpPr>
          <p:cNvPr id="10" name="Group 10"/>
          <p:cNvGrpSpPr/>
          <p:nvPr/>
        </p:nvGrpSpPr>
        <p:grpSpPr>
          <a:xfrm>
            <a:off x="1028700"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2" name="Group 12"/>
          <p:cNvGrpSpPr/>
          <p:nvPr/>
        </p:nvGrpSpPr>
        <p:grpSpPr>
          <a:xfrm>
            <a:off x="16559026" y="0"/>
            <a:ext cx="700274" cy="457841"/>
            <a:chOff x="0" y="0"/>
            <a:chExt cx="396567" cy="259277"/>
          </a:xfrm>
        </p:grpSpPr>
        <p:sp>
          <p:nvSpPr>
            <p:cNvPr id="13" name="Freeform 13"/>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4" name="TextBox 14"/>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1914748" cy="10287000"/>
            <a:chOff x="0" y="0"/>
            <a:chExt cx="15886330" cy="13716000"/>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5886330" cy="13716000"/>
            </a:xfrm>
            <a:prstGeom prst="rect">
              <a:avLst/>
            </a:prstGeom>
          </p:spPr>
        </p:pic>
      </p:grpSp>
      <p:grpSp>
        <p:nvGrpSpPr>
          <p:cNvPr id="4" name="Group 4"/>
          <p:cNvGrpSpPr/>
          <p:nvPr/>
        </p:nvGrpSpPr>
        <p:grpSpPr>
          <a:xfrm>
            <a:off x="17909556" y="3218342"/>
            <a:ext cx="378444" cy="1042690"/>
            <a:chOff x="0" y="0"/>
            <a:chExt cx="195908" cy="539767"/>
          </a:xfrm>
        </p:grpSpPr>
        <p:sp>
          <p:nvSpPr>
            <p:cNvPr id="5" name="Freeform 5"/>
            <p:cNvSpPr/>
            <p:nvPr/>
          </p:nvSpPr>
          <p:spPr>
            <a:xfrm>
              <a:off x="0" y="0"/>
              <a:ext cx="195908" cy="539767"/>
            </a:xfrm>
            <a:custGeom>
              <a:avLst/>
              <a:gdLst/>
              <a:ahLst/>
              <a:cxnLst/>
              <a:rect l="l" t="t" r="r" b="b"/>
              <a:pathLst>
                <a:path w="195908" h="539767">
                  <a:moveTo>
                    <a:pt x="0" y="0"/>
                  </a:moveTo>
                  <a:lnTo>
                    <a:pt x="195908" y="0"/>
                  </a:lnTo>
                  <a:lnTo>
                    <a:pt x="195908" y="539767"/>
                  </a:lnTo>
                  <a:lnTo>
                    <a:pt x="0" y="539767"/>
                  </a:lnTo>
                  <a:close/>
                </a:path>
              </a:pathLst>
            </a:custGeom>
            <a:solidFill>
              <a:srgbClr val="000000"/>
            </a:solidFill>
          </p:spPr>
          <p:txBody>
            <a:bodyPr/>
            <a:lstStyle/>
            <a:p>
              <a:endParaRPr lang="en-US"/>
            </a:p>
          </p:txBody>
        </p:sp>
      </p:grpSp>
      <p:grpSp>
        <p:nvGrpSpPr>
          <p:cNvPr id="6" name="Group 6"/>
          <p:cNvGrpSpPr/>
          <p:nvPr/>
        </p:nvGrpSpPr>
        <p:grpSpPr>
          <a:xfrm>
            <a:off x="16559026" y="0"/>
            <a:ext cx="700274" cy="457841"/>
            <a:chOff x="0" y="0"/>
            <a:chExt cx="396567" cy="259277"/>
          </a:xfrm>
        </p:grpSpPr>
        <p:sp>
          <p:nvSpPr>
            <p:cNvPr id="7" name="Freeform 7"/>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8" name="Group 8"/>
          <p:cNvGrpSpPr/>
          <p:nvPr/>
        </p:nvGrpSpPr>
        <p:grpSpPr>
          <a:xfrm>
            <a:off x="16532924" y="9829159"/>
            <a:ext cx="700274" cy="457841"/>
            <a:chOff x="0" y="0"/>
            <a:chExt cx="396567" cy="259277"/>
          </a:xfrm>
        </p:grpSpPr>
        <p:sp>
          <p:nvSpPr>
            <p:cNvPr id="9" name="Freeform 9"/>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0" name="AutoShape 10"/>
          <p:cNvSpPr/>
          <p:nvPr/>
        </p:nvSpPr>
        <p:spPr>
          <a:xfrm>
            <a:off x="15940151" y="4213407"/>
            <a:ext cx="1293047" cy="0"/>
          </a:xfrm>
          <a:prstGeom prst="line">
            <a:avLst/>
          </a:prstGeom>
          <a:ln w="47625" cap="flat">
            <a:solidFill>
              <a:srgbClr val="000000"/>
            </a:solidFill>
            <a:prstDash val="solid"/>
            <a:headEnd type="none" w="sm" len="sm"/>
            <a:tailEnd type="none" w="sm" len="sm"/>
          </a:ln>
        </p:spPr>
        <p:txBody>
          <a:bodyPr/>
          <a:lstStyle/>
          <a:p>
            <a:endParaRPr lang="en-US"/>
          </a:p>
        </p:txBody>
      </p:sp>
      <p:sp>
        <p:nvSpPr>
          <p:cNvPr id="11" name="TextBox 11"/>
          <p:cNvSpPr txBox="1"/>
          <p:nvPr/>
        </p:nvSpPr>
        <p:spPr>
          <a:xfrm>
            <a:off x="12591106" y="3149782"/>
            <a:ext cx="5318450" cy="720725"/>
          </a:xfrm>
          <a:prstGeom prst="rect">
            <a:avLst/>
          </a:prstGeom>
        </p:spPr>
        <p:txBody>
          <a:bodyPr lIns="0" tIns="0" rIns="0" bIns="0" rtlCol="0" anchor="t">
            <a:spAutoFit/>
          </a:bodyPr>
          <a:lstStyle/>
          <a:p>
            <a:pPr algn="just">
              <a:lnSpc>
                <a:spcPts val="5500"/>
              </a:lnSpc>
            </a:pPr>
            <a:r>
              <a:rPr lang="en-US" sz="5000">
                <a:solidFill>
                  <a:srgbClr val="000000"/>
                </a:solidFill>
                <a:latin typeface="Anton"/>
                <a:ea typeface="Anton"/>
                <a:cs typeface="Anton"/>
                <a:sym typeface="Anton"/>
              </a:rPr>
              <a:t>COMPLEX TRAUMA</a:t>
            </a:r>
          </a:p>
        </p:txBody>
      </p:sp>
      <p:sp>
        <p:nvSpPr>
          <p:cNvPr id="12" name="TextBox 12"/>
          <p:cNvSpPr txBox="1"/>
          <p:nvPr/>
        </p:nvSpPr>
        <p:spPr>
          <a:xfrm>
            <a:off x="12591106" y="4556307"/>
            <a:ext cx="5031282" cy="1736725"/>
          </a:xfrm>
          <a:prstGeom prst="rect">
            <a:avLst/>
          </a:prstGeom>
        </p:spPr>
        <p:txBody>
          <a:bodyPr lIns="0" tIns="0" rIns="0" bIns="0" rtlCol="0" anchor="t">
            <a:spAutoFit/>
          </a:bodyPr>
          <a:lstStyle/>
          <a:p>
            <a:pPr algn="just">
              <a:lnSpc>
                <a:spcPts val="3499"/>
              </a:lnSpc>
            </a:pPr>
            <a:r>
              <a:rPr lang="en-US" sz="2499" spc="24">
                <a:solidFill>
                  <a:srgbClr val="000000"/>
                </a:solidFill>
                <a:latin typeface="Nunito 1 Light"/>
                <a:ea typeface="Nunito 1 Light"/>
                <a:cs typeface="Nunito 1 Light"/>
                <a:sym typeface="Nunito 1 Light"/>
              </a:rPr>
              <a:t>Cumulative</a:t>
            </a:r>
          </a:p>
          <a:p>
            <a:pPr algn="just">
              <a:lnSpc>
                <a:spcPts val="3499"/>
              </a:lnSpc>
            </a:pPr>
            <a:r>
              <a:rPr lang="en-US" sz="2499" spc="24">
                <a:solidFill>
                  <a:srgbClr val="000000"/>
                </a:solidFill>
                <a:latin typeface="Nunito 1 Light"/>
                <a:ea typeface="Nunito 1 Light"/>
                <a:cs typeface="Nunito 1 Light"/>
                <a:sym typeface="Nunito 1 Light"/>
              </a:rPr>
              <a:t>Repetitive</a:t>
            </a:r>
          </a:p>
          <a:p>
            <a:pPr algn="just">
              <a:lnSpc>
                <a:spcPts val="3499"/>
              </a:lnSpc>
            </a:pPr>
            <a:r>
              <a:rPr lang="en-US" sz="2499" spc="24">
                <a:solidFill>
                  <a:srgbClr val="000000"/>
                </a:solidFill>
                <a:latin typeface="Nunito 1 Light"/>
                <a:ea typeface="Nunito 1 Light"/>
                <a:cs typeface="Nunito 1 Light"/>
                <a:sym typeface="Nunito 1 Light"/>
              </a:rPr>
              <a:t>Interpersonal</a:t>
            </a:r>
          </a:p>
          <a:p>
            <a:pPr algn="just">
              <a:lnSpc>
                <a:spcPts val="3499"/>
              </a:lnSpc>
            </a:pPr>
            <a:r>
              <a:rPr lang="en-US" sz="2499" spc="24">
                <a:solidFill>
                  <a:srgbClr val="000000"/>
                </a:solidFill>
                <a:latin typeface="Nunito 1 Light"/>
                <a:ea typeface="Nunito 1 Light"/>
                <a:cs typeface="Nunito 1 Light"/>
                <a:sym typeface="Nunito 1 Light"/>
              </a:rPr>
              <a:t>Usually in childhood</a:t>
            </a:r>
          </a:p>
        </p:txBody>
      </p:sp>
      <p:sp>
        <p:nvSpPr>
          <p:cNvPr id="13" name="TextBox 13"/>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0"/>
            <a:ext cx="700274" cy="457841"/>
            <a:chOff x="0" y="0"/>
            <a:chExt cx="396567" cy="259277"/>
          </a:xfrm>
        </p:grpSpPr>
        <p:sp>
          <p:nvSpPr>
            <p:cNvPr id="3" name="Freeform 3"/>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4" name="Group 4"/>
          <p:cNvGrpSpPr/>
          <p:nvPr/>
        </p:nvGrpSpPr>
        <p:grpSpPr>
          <a:xfrm>
            <a:off x="6147288" y="1946193"/>
            <a:ext cx="4834208" cy="8340807"/>
            <a:chOff x="0" y="0"/>
            <a:chExt cx="6445611" cy="11121076"/>
          </a:xfrm>
        </p:grpSpPr>
        <p:pic>
          <p:nvPicPr>
            <p:cNvPr id="5"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6445611" cy="11121076"/>
            </a:xfrm>
            <a:prstGeom prst="rect">
              <a:avLst/>
            </a:prstGeom>
          </p:spPr>
        </p:pic>
      </p:grpSp>
      <p:sp>
        <p:nvSpPr>
          <p:cNvPr id="6" name="TextBox 6"/>
          <p:cNvSpPr txBox="1"/>
          <p:nvPr/>
        </p:nvSpPr>
        <p:spPr>
          <a:xfrm>
            <a:off x="1028700" y="3121868"/>
            <a:ext cx="4611774" cy="1416050"/>
          </a:xfrm>
          <a:prstGeom prst="rect">
            <a:avLst/>
          </a:prstGeom>
        </p:spPr>
        <p:txBody>
          <a:bodyPr lIns="0" tIns="0" rIns="0" bIns="0" rtlCol="0" anchor="t">
            <a:spAutoFit/>
          </a:bodyPr>
          <a:lstStyle/>
          <a:p>
            <a:pPr algn="l">
              <a:lnSpc>
                <a:spcPts val="5500"/>
              </a:lnSpc>
            </a:pPr>
            <a:r>
              <a:rPr lang="en-US" sz="5000">
                <a:solidFill>
                  <a:srgbClr val="000000"/>
                </a:solidFill>
                <a:latin typeface="Anton"/>
                <a:ea typeface="Anton"/>
                <a:cs typeface="Anton"/>
                <a:sym typeface="Anton"/>
              </a:rPr>
              <a:t>IMPACT OF COMPLEX TRAUMA</a:t>
            </a:r>
          </a:p>
        </p:txBody>
      </p:sp>
      <p:grpSp>
        <p:nvGrpSpPr>
          <p:cNvPr id="7" name="Group 7"/>
          <p:cNvGrpSpPr/>
          <p:nvPr/>
        </p:nvGrpSpPr>
        <p:grpSpPr>
          <a:xfrm>
            <a:off x="0" y="3083768"/>
            <a:ext cx="378444" cy="1139164"/>
            <a:chOff x="0" y="0"/>
            <a:chExt cx="195908" cy="589709"/>
          </a:xfrm>
        </p:grpSpPr>
        <p:sp>
          <p:nvSpPr>
            <p:cNvPr id="8" name="Freeform 8"/>
            <p:cNvSpPr/>
            <p:nvPr/>
          </p:nvSpPr>
          <p:spPr>
            <a:xfrm>
              <a:off x="0" y="0"/>
              <a:ext cx="195908" cy="589709"/>
            </a:xfrm>
            <a:custGeom>
              <a:avLst/>
              <a:gdLst/>
              <a:ahLst/>
              <a:cxnLst/>
              <a:rect l="l" t="t" r="r" b="b"/>
              <a:pathLst>
                <a:path w="195908" h="589709">
                  <a:moveTo>
                    <a:pt x="0" y="0"/>
                  </a:moveTo>
                  <a:lnTo>
                    <a:pt x="195908" y="0"/>
                  </a:lnTo>
                  <a:lnTo>
                    <a:pt x="195908" y="589709"/>
                  </a:lnTo>
                  <a:lnTo>
                    <a:pt x="0" y="589709"/>
                  </a:lnTo>
                  <a:close/>
                </a:path>
              </a:pathLst>
            </a:custGeom>
            <a:solidFill>
              <a:srgbClr val="000000"/>
            </a:solidFill>
          </p:spPr>
          <p:txBody>
            <a:bodyPr/>
            <a:lstStyle/>
            <a:p>
              <a:endParaRPr lang="en-US"/>
            </a:p>
          </p:txBody>
        </p:sp>
      </p:grpSp>
      <p:grpSp>
        <p:nvGrpSpPr>
          <p:cNvPr id="9" name="Group 9"/>
          <p:cNvGrpSpPr/>
          <p:nvPr/>
        </p:nvGrpSpPr>
        <p:grpSpPr>
          <a:xfrm>
            <a:off x="1028700" y="9829159"/>
            <a:ext cx="700274" cy="457841"/>
            <a:chOff x="0" y="0"/>
            <a:chExt cx="396567" cy="259277"/>
          </a:xfrm>
        </p:grpSpPr>
        <p:sp>
          <p:nvSpPr>
            <p:cNvPr id="10" name="Freeform 10"/>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1" name="Freeform 11"/>
          <p:cNvSpPr/>
          <p:nvPr/>
        </p:nvSpPr>
        <p:spPr>
          <a:xfrm>
            <a:off x="10116016" y="86483"/>
            <a:ext cx="6796349" cy="5464820"/>
          </a:xfrm>
          <a:custGeom>
            <a:avLst/>
            <a:gdLst/>
            <a:ahLst/>
            <a:cxnLst/>
            <a:rect l="l" t="t" r="r" b="b"/>
            <a:pathLst>
              <a:path w="6796349" h="5464820">
                <a:moveTo>
                  <a:pt x="0" y="0"/>
                </a:moveTo>
                <a:lnTo>
                  <a:pt x="6796349" y="0"/>
                </a:lnTo>
                <a:lnTo>
                  <a:pt x="6796349" y="5464820"/>
                </a:lnTo>
                <a:lnTo>
                  <a:pt x="0" y="5464820"/>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21640800" cy="10972800"/>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21640800" cy="10972800"/>
            </a:xfrm>
            <a:prstGeom prst="rect">
              <a:avLst/>
            </a:prstGeom>
          </p:spPr>
        </p:pic>
      </p:grpSp>
      <p:grpSp>
        <p:nvGrpSpPr>
          <p:cNvPr id="4" name="Group 4"/>
          <p:cNvGrpSpPr/>
          <p:nvPr/>
        </p:nvGrpSpPr>
        <p:grpSpPr>
          <a:xfrm>
            <a:off x="16532924" y="9829159"/>
            <a:ext cx="700274" cy="457841"/>
            <a:chOff x="0" y="0"/>
            <a:chExt cx="396567" cy="259277"/>
          </a:xfrm>
        </p:grpSpPr>
        <p:sp>
          <p:nvSpPr>
            <p:cNvPr id="5" name="Freeform 5"/>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6" name="TextBox 6"/>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grpSp>
        <p:nvGrpSpPr>
          <p:cNvPr id="7" name="Group 7"/>
          <p:cNvGrpSpPr/>
          <p:nvPr/>
        </p:nvGrpSpPr>
        <p:grpSpPr>
          <a:xfrm>
            <a:off x="1028700" y="0"/>
            <a:ext cx="700274" cy="457841"/>
            <a:chOff x="0" y="0"/>
            <a:chExt cx="396567" cy="259277"/>
          </a:xfrm>
        </p:grpSpPr>
        <p:sp>
          <p:nvSpPr>
            <p:cNvPr id="8" name="Freeform 8"/>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9" name="TextBox 9"/>
          <p:cNvSpPr txBox="1"/>
          <p:nvPr/>
        </p:nvSpPr>
        <p:spPr>
          <a:xfrm>
            <a:off x="1378837" y="6031139"/>
            <a:ext cx="6060782" cy="1416050"/>
          </a:xfrm>
          <a:prstGeom prst="rect">
            <a:avLst/>
          </a:prstGeom>
        </p:spPr>
        <p:txBody>
          <a:bodyPr lIns="0" tIns="0" rIns="0" bIns="0" rtlCol="0" anchor="t">
            <a:spAutoFit/>
          </a:bodyPr>
          <a:lstStyle/>
          <a:p>
            <a:pPr algn="l">
              <a:lnSpc>
                <a:spcPts val="5500"/>
              </a:lnSpc>
            </a:pPr>
            <a:r>
              <a:rPr lang="en-US" sz="5000">
                <a:solidFill>
                  <a:srgbClr val="FFFFFF"/>
                </a:solidFill>
                <a:latin typeface="Anton"/>
                <a:ea typeface="Anton"/>
                <a:cs typeface="Anton"/>
                <a:sym typeface="Anton"/>
              </a:rPr>
              <a:t>ACKNOWLEDGEMENT OF COUNTRY</a:t>
            </a:r>
          </a:p>
        </p:txBody>
      </p:sp>
      <p:sp>
        <p:nvSpPr>
          <p:cNvPr id="10" name="AutoShape 10"/>
          <p:cNvSpPr/>
          <p:nvPr/>
        </p:nvSpPr>
        <p:spPr>
          <a:xfrm rot="-10799999">
            <a:off x="1378837" y="7632229"/>
            <a:ext cx="1293047" cy="0"/>
          </a:xfrm>
          <a:prstGeom prst="line">
            <a:avLst/>
          </a:prstGeom>
          <a:ln w="47625" cap="flat">
            <a:solidFill>
              <a:srgbClr val="FFFFFF"/>
            </a:solidFill>
            <a:prstDash val="solid"/>
            <a:headEnd type="none" w="sm" len="sm"/>
            <a:tailEnd type="none" w="sm" len="sm"/>
          </a:ln>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993603" y="595594"/>
            <a:ext cx="294397" cy="2237780"/>
            <a:chOff x="0" y="0"/>
            <a:chExt cx="152400" cy="1158427"/>
          </a:xfrm>
        </p:grpSpPr>
        <p:sp>
          <p:nvSpPr>
            <p:cNvPr id="3" name="Freeform 3"/>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4" name="AutoShape 4"/>
          <p:cNvSpPr/>
          <p:nvPr/>
        </p:nvSpPr>
        <p:spPr>
          <a:xfrm>
            <a:off x="15832650" y="2785748"/>
            <a:ext cx="1400548" cy="0"/>
          </a:xfrm>
          <a:prstGeom prst="line">
            <a:avLst/>
          </a:prstGeom>
          <a:ln w="476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13132087" y="1104900"/>
            <a:ext cx="4127213" cy="1295400"/>
          </a:xfrm>
          <a:prstGeom prst="rect">
            <a:avLst/>
          </a:prstGeom>
        </p:spPr>
        <p:txBody>
          <a:bodyPr lIns="0" tIns="0" rIns="0" bIns="0" rtlCol="0" anchor="t">
            <a:spAutoFit/>
          </a:bodyPr>
          <a:lstStyle/>
          <a:p>
            <a:pPr algn="r">
              <a:lnSpc>
                <a:spcPts val="9900"/>
              </a:lnSpc>
            </a:pPr>
            <a:r>
              <a:rPr lang="en-US" sz="9000">
                <a:solidFill>
                  <a:srgbClr val="000000"/>
                </a:solidFill>
                <a:latin typeface="Anton"/>
                <a:ea typeface="Anton"/>
                <a:cs typeface="Anton"/>
                <a:sym typeface="Anton"/>
              </a:rPr>
              <a:t>TRIGGERS</a:t>
            </a:r>
          </a:p>
        </p:txBody>
      </p:sp>
      <p:sp>
        <p:nvSpPr>
          <p:cNvPr id="6" name="TextBox 6"/>
          <p:cNvSpPr txBox="1"/>
          <p:nvPr/>
        </p:nvSpPr>
        <p:spPr>
          <a:xfrm>
            <a:off x="11904112" y="4059896"/>
            <a:ext cx="5329086" cy="1298575"/>
          </a:xfrm>
          <a:prstGeom prst="rect">
            <a:avLst/>
          </a:prstGeom>
        </p:spPr>
        <p:txBody>
          <a:bodyPr lIns="0" tIns="0" rIns="0" bIns="0" rtlCol="0" anchor="t">
            <a:spAutoFit/>
          </a:bodyPr>
          <a:lstStyle/>
          <a:p>
            <a:pPr algn="r">
              <a:lnSpc>
                <a:spcPts val="3499"/>
              </a:lnSpc>
            </a:pPr>
            <a:r>
              <a:rPr lang="en-US" sz="2499" spc="24">
                <a:solidFill>
                  <a:srgbClr val="000000"/>
                </a:solidFill>
                <a:latin typeface="Nunito 1 Light"/>
                <a:ea typeface="Nunito 1 Light"/>
                <a:cs typeface="Nunito 1 Light"/>
                <a:sym typeface="Nunito 1 Light"/>
              </a:rPr>
              <a:t>Anything that stimulates an escalation in a trauma response</a:t>
            </a:r>
          </a:p>
          <a:p>
            <a:pPr algn="r">
              <a:lnSpc>
                <a:spcPts val="3499"/>
              </a:lnSpc>
            </a:pPr>
            <a:endParaRPr lang="en-US" sz="2499" spc="24">
              <a:solidFill>
                <a:srgbClr val="000000"/>
              </a:solidFill>
              <a:latin typeface="Nunito 1 Light"/>
              <a:ea typeface="Nunito 1 Light"/>
              <a:cs typeface="Nunito 1 Light"/>
              <a:sym typeface="Nunito 1 Light"/>
            </a:endParaRPr>
          </a:p>
        </p:txBody>
      </p:sp>
      <p:sp>
        <p:nvSpPr>
          <p:cNvPr id="7" name="TextBox 7"/>
          <p:cNvSpPr txBox="1"/>
          <p:nvPr/>
        </p:nvSpPr>
        <p:spPr>
          <a:xfrm>
            <a:off x="11904112" y="3420955"/>
            <a:ext cx="5300480" cy="564191"/>
          </a:xfrm>
          <a:prstGeom prst="rect">
            <a:avLst/>
          </a:prstGeom>
        </p:spPr>
        <p:txBody>
          <a:bodyPr lIns="0" tIns="0" rIns="0" bIns="0" rtlCol="0" anchor="t">
            <a:spAutoFit/>
          </a:bodyPr>
          <a:lstStyle/>
          <a:p>
            <a:pPr algn="r">
              <a:lnSpc>
                <a:spcPts val="4602"/>
              </a:lnSpc>
            </a:pPr>
            <a:r>
              <a:rPr lang="en-US" sz="3287" b="1">
                <a:solidFill>
                  <a:srgbClr val="000000"/>
                </a:solidFill>
                <a:latin typeface="Nunito Sans Ultra-Bold"/>
                <a:ea typeface="Nunito Sans Ultra-Bold"/>
                <a:cs typeface="Nunito Sans Ultra-Bold"/>
                <a:sym typeface="Nunito Sans Ultra-Bold"/>
              </a:rPr>
              <a:t>Trigger</a:t>
            </a:r>
          </a:p>
        </p:txBody>
      </p:sp>
      <p:sp>
        <p:nvSpPr>
          <p:cNvPr id="8" name="TextBox 8"/>
          <p:cNvSpPr txBox="1"/>
          <p:nvPr/>
        </p:nvSpPr>
        <p:spPr>
          <a:xfrm>
            <a:off x="11878010" y="5995351"/>
            <a:ext cx="5355188" cy="860425"/>
          </a:xfrm>
          <a:prstGeom prst="rect">
            <a:avLst/>
          </a:prstGeom>
        </p:spPr>
        <p:txBody>
          <a:bodyPr lIns="0" tIns="0" rIns="0" bIns="0" rtlCol="0" anchor="t">
            <a:spAutoFit/>
          </a:bodyPr>
          <a:lstStyle/>
          <a:p>
            <a:pPr algn="r">
              <a:lnSpc>
                <a:spcPts val="3499"/>
              </a:lnSpc>
            </a:pPr>
            <a:r>
              <a:rPr lang="en-US" sz="2499">
                <a:solidFill>
                  <a:srgbClr val="000000"/>
                </a:solidFill>
                <a:latin typeface="Nunito 1 Light"/>
                <a:ea typeface="Nunito 1 Light"/>
                <a:cs typeface="Nunito 1 Light"/>
                <a:sym typeface="Nunito 1 Light"/>
              </a:rPr>
              <a:t>Are specific to the individual and their life experiences</a:t>
            </a:r>
          </a:p>
        </p:txBody>
      </p:sp>
      <p:sp>
        <p:nvSpPr>
          <p:cNvPr id="9" name="TextBox 9"/>
          <p:cNvSpPr txBox="1"/>
          <p:nvPr/>
        </p:nvSpPr>
        <p:spPr>
          <a:xfrm>
            <a:off x="11904112" y="5404801"/>
            <a:ext cx="5300480" cy="514350"/>
          </a:xfrm>
          <a:prstGeom prst="rect">
            <a:avLst/>
          </a:prstGeom>
        </p:spPr>
        <p:txBody>
          <a:bodyPr lIns="0" tIns="0" rIns="0" bIns="0" rtlCol="0" anchor="t">
            <a:spAutoFit/>
          </a:bodyPr>
          <a:lstStyle/>
          <a:p>
            <a:pPr algn="r">
              <a:lnSpc>
                <a:spcPts val="4200"/>
              </a:lnSpc>
            </a:pPr>
            <a:r>
              <a:rPr lang="en-US" sz="3000" b="1" spc="195">
                <a:solidFill>
                  <a:srgbClr val="000000"/>
                </a:solidFill>
                <a:latin typeface="Nunito Sans Ultra-Bold"/>
                <a:ea typeface="Nunito Sans Ultra-Bold"/>
                <a:cs typeface="Nunito Sans Ultra-Bold"/>
                <a:sym typeface="Nunito Sans Ultra-Bold"/>
              </a:rPr>
              <a:t>Individual Triggers</a:t>
            </a:r>
          </a:p>
        </p:txBody>
      </p:sp>
      <p:sp>
        <p:nvSpPr>
          <p:cNvPr id="10" name="TextBox 10"/>
          <p:cNvSpPr txBox="1"/>
          <p:nvPr/>
        </p:nvSpPr>
        <p:spPr>
          <a:xfrm>
            <a:off x="11391732" y="8013700"/>
            <a:ext cx="5812860" cy="1736725"/>
          </a:xfrm>
          <a:prstGeom prst="rect">
            <a:avLst/>
          </a:prstGeom>
        </p:spPr>
        <p:txBody>
          <a:bodyPr lIns="0" tIns="0" rIns="0" bIns="0" rtlCol="0" anchor="t">
            <a:spAutoFit/>
          </a:bodyPr>
          <a:lstStyle/>
          <a:p>
            <a:pPr algn="r">
              <a:lnSpc>
                <a:spcPts val="3499"/>
              </a:lnSpc>
            </a:pPr>
            <a:r>
              <a:rPr lang="en-US" sz="2499" spc="24">
                <a:solidFill>
                  <a:srgbClr val="000000"/>
                </a:solidFill>
                <a:latin typeface="Nunito 1 Light"/>
                <a:ea typeface="Nunito 1 Light"/>
                <a:cs typeface="Nunito 1 Light"/>
                <a:sym typeface="Nunito 1 Light"/>
              </a:rPr>
              <a:t>A perceived power imbalance,</a:t>
            </a:r>
          </a:p>
          <a:p>
            <a:pPr algn="r">
              <a:lnSpc>
                <a:spcPts val="3499"/>
              </a:lnSpc>
            </a:pPr>
            <a:r>
              <a:rPr lang="en-US" sz="2499" spc="24">
                <a:solidFill>
                  <a:srgbClr val="000000"/>
                </a:solidFill>
                <a:latin typeface="Nunito 1 Light"/>
                <a:ea typeface="Nunito 1 Light"/>
                <a:cs typeface="Nunito 1 Light"/>
                <a:sym typeface="Nunito 1 Light"/>
              </a:rPr>
              <a:t>confusion, embarrassment, fear, confined spaces, loss of control, being ignored, uncertainty</a:t>
            </a:r>
          </a:p>
        </p:txBody>
      </p:sp>
      <p:sp>
        <p:nvSpPr>
          <p:cNvPr id="11" name="TextBox 11"/>
          <p:cNvSpPr txBox="1"/>
          <p:nvPr/>
        </p:nvSpPr>
        <p:spPr>
          <a:xfrm>
            <a:off x="11878010" y="7455851"/>
            <a:ext cx="5300480" cy="514350"/>
          </a:xfrm>
          <a:prstGeom prst="rect">
            <a:avLst/>
          </a:prstGeom>
        </p:spPr>
        <p:txBody>
          <a:bodyPr lIns="0" tIns="0" rIns="0" bIns="0" rtlCol="0" anchor="t">
            <a:spAutoFit/>
          </a:bodyPr>
          <a:lstStyle/>
          <a:p>
            <a:pPr algn="r">
              <a:lnSpc>
                <a:spcPts val="4200"/>
              </a:lnSpc>
            </a:pPr>
            <a:r>
              <a:rPr lang="en-US" sz="3000" b="1" spc="195">
                <a:solidFill>
                  <a:srgbClr val="000000"/>
                </a:solidFill>
                <a:latin typeface="Nunito Sans Ultra-Bold"/>
                <a:ea typeface="Nunito Sans Ultra-Bold"/>
                <a:cs typeface="Nunito Sans Ultra-Bold"/>
                <a:sym typeface="Nunito Sans Ultra-Bold"/>
              </a:rPr>
              <a:t>Universal Triggers</a:t>
            </a:r>
          </a:p>
        </p:txBody>
      </p:sp>
      <p:grpSp>
        <p:nvGrpSpPr>
          <p:cNvPr id="12" name="Group 12"/>
          <p:cNvGrpSpPr/>
          <p:nvPr/>
        </p:nvGrpSpPr>
        <p:grpSpPr>
          <a:xfrm>
            <a:off x="16559026" y="0"/>
            <a:ext cx="700274" cy="457841"/>
            <a:chOff x="0" y="0"/>
            <a:chExt cx="396567" cy="259277"/>
          </a:xfrm>
        </p:grpSpPr>
        <p:sp>
          <p:nvSpPr>
            <p:cNvPr id="13" name="Freeform 13"/>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4" name="Group 14"/>
          <p:cNvGrpSpPr/>
          <p:nvPr/>
        </p:nvGrpSpPr>
        <p:grpSpPr>
          <a:xfrm>
            <a:off x="0" y="0"/>
            <a:ext cx="5614193" cy="3429000"/>
            <a:chOff x="0" y="0"/>
            <a:chExt cx="7485591" cy="4572000"/>
          </a:xfrm>
        </p:grpSpPr>
        <p:pic>
          <p:nvPicPr>
            <p:cNvPr id="15" name="Picture 1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7485591" cy="4572000"/>
            </a:xfrm>
            <a:prstGeom prst="rect">
              <a:avLst/>
            </a:prstGeom>
          </p:spPr>
        </p:pic>
      </p:grpSp>
      <p:grpSp>
        <p:nvGrpSpPr>
          <p:cNvPr id="16" name="Group 16"/>
          <p:cNvGrpSpPr/>
          <p:nvPr/>
        </p:nvGrpSpPr>
        <p:grpSpPr>
          <a:xfrm>
            <a:off x="8919881" y="0"/>
            <a:ext cx="2685543" cy="3429000"/>
            <a:chOff x="0" y="0"/>
            <a:chExt cx="3580724" cy="4572000"/>
          </a:xfrm>
        </p:grpSpPr>
        <p:pic>
          <p:nvPicPr>
            <p:cNvPr id="17" name="Picture 1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3580724" cy="4572000"/>
            </a:xfrm>
            <a:prstGeom prst="rect">
              <a:avLst/>
            </a:prstGeom>
          </p:spPr>
        </p:pic>
      </p:grpSp>
      <p:grpSp>
        <p:nvGrpSpPr>
          <p:cNvPr id="18" name="Group 18"/>
          <p:cNvGrpSpPr/>
          <p:nvPr/>
        </p:nvGrpSpPr>
        <p:grpSpPr>
          <a:xfrm>
            <a:off x="5005103" y="-17511"/>
            <a:ext cx="4402314" cy="3429000"/>
            <a:chOff x="0" y="0"/>
            <a:chExt cx="5869752" cy="4572000"/>
          </a:xfrm>
        </p:grpSpPr>
        <p:pic>
          <p:nvPicPr>
            <p:cNvPr id="19" name="Picture 1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0"/>
              <a:ext cx="5869752" cy="4572000"/>
            </a:xfrm>
            <a:prstGeom prst="rect">
              <a:avLst/>
            </a:prstGeom>
          </p:spPr>
        </p:pic>
      </p:grpSp>
      <p:grpSp>
        <p:nvGrpSpPr>
          <p:cNvPr id="20" name="Group 20"/>
          <p:cNvGrpSpPr/>
          <p:nvPr/>
        </p:nvGrpSpPr>
        <p:grpSpPr>
          <a:xfrm>
            <a:off x="3821239" y="3215385"/>
            <a:ext cx="3990961" cy="3642615"/>
            <a:chOff x="0" y="0"/>
            <a:chExt cx="5321282" cy="4856820"/>
          </a:xfrm>
        </p:grpSpPr>
        <p:pic>
          <p:nvPicPr>
            <p:cNvPr id="21" name="Picture 2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0"/>
              <a:ext cx="5321282" cy="4856820"/>
            </a:xfrm>
            <a:prstGeom prst="rect">
              <a:avLst/>
            </a:prstGeom>
          </p:spPr>
        </p:pic>
      </p:grpSp>
      <p:grpSp>
        <p:nvGrpSpPr>
          <p:cNvPr id="22" name="Group 22"/>
          <p:cNvGrpSpPr/>
          <p:nvPr/>
        </p:nvGrpSpPr>
        <p:grpSpPr>
          <a:xfrm>
            <a:off x="7532051" y="3215385"/>
            <a:ext cx="4073373" cy="3625104"/>
            <a:chOff x="0" y="0"/>
            <a:chExt cx="5431164" cy="4833473"/>
          </a:xfrm>
        </p:grpSpPr>
        <p:pic>
          <p:nvPicPr>
            <p:cNvPr id="23" name="Picture 2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0"/>
              <a:ext cx="5431164" cy="4833473"/>
            </a:xfrm>
            <a:prstGeom prst="rect">
              <a:avLst/>
            </a:prstGeom>
          </p:spPr>
        </p:pic>
      </p:grpSp>
      <p:grpSp>
        <p:nvGrpSpPr>
          <p:cNvPr id="24" name="Group 24"/>
          <p:cNvGrpSpPr/>
          <p:nvPr/>
        </p:nvGrpSpPr>
        <p:grpSpPr>
          <a:xfrm>
            <a:off x="4073373" y="6590018"/>
            <a:ext cx="7532051" cy="3696982"/>
            <a:chOff x="0" y="0"/>
            <a:chExt cx="10042734" cy="4929309"/>
          </a:xfrm>
        </p:grpSpPr>
        <p:pic>
          <p:nvPicPr>
            <p:cNvPr id="25" name="Picture 25"/>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0" y="0"/>
              <a:ext cx="10042734" cy="4929309"/>
            </a:xfrm>
            <a:prstGeom prst="rect">
              <a:avLst/>
            </a:prstGeom>
          </p:spPr>
        </p:pic>
      </p:grpSp>
      <p:grpSp>
        <p:nvGrpSpPr>
          <p:cNvPr id="26" name="Group 26"/>
          <p:cNvGrpSpPr/>
          <p:nvPr/>
        </p:nvGrpSpPr>
        <p:grpSpPr>
          <a:xfrm>
            <a:off x="0" y="3215385"/>
            <a:ext cx="4073373" cy="3625104"/>
            <a:chOff x="0" y="0"/>
            <a:chExt cx="5431164" cy="4833473"/>
          </a:xfrm>
        </p:grpSpPr>
        <p:pic>
          <p:nvPicPr>
            <p:cNvPr id="27" name="Picture 27"/>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0" y="0"/>
              <a:ext cx="5431164" cy="4833473"/>
            </a:xfrm>
            <a:prstGeom prst="rect">
              <a:avLst/>
            </a:prstGeom>
          </p:spPr>
        </p:pic>
      </p:grpSp>
      <p:grpSp>
        <p:nvGrpSpPr>
          <p:cNvPr id="28" name="Group 28"/>
          <p:cNvGrpSpPr/>
          <p:nvPr/>
        </p:nvGrpSpPr>
        <p:grpSpPr>
          <a:xfrm>
            <a:off x="0" y="6590018"/>
            <a:ext cx="5005103" cy="3679471"/>
            <a:chOff x="0" y="0"/>
            <a:chExt cx="6673471" cy="4905962"/>
          </a:xfrm>
        </p:grpSpPr>
        <p:pic>
          <p:nvPicPr>
            <p:cNvPr id="29" name="Picture 29"/>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0" y="0"/>
              <a:ext cx="6673471" cy="4905962"/>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1914748" cy="10287000"/>
            <a:chOff x="0" y="0"/>
            <a:chExt cx="15886330" cy="13716000"/>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5886330" cy="13716000"/>
            </a:xfrm>
            <a:prstGeom prst="rect">
              <a:avLst/>
            </a:prstGeom>
          </p:spPr>
        </p:pic>
      </p:grpSp>
      <p:grpSp>
        <p:nvGrpSpPr>
          <p:cNvPr id="4" name="Group 4"/>
          <p:cNvGrpSpPr/>
          <p:nvPr/>
        </p:nvGrpSpPr>
        <p:grpSpPr>
          <a:xfrm>
            <a:off x="17909556" y="3218342"/>
            <a:ext cx="378444" cy="1042690"/>
            <a:chOff x="0" y="0"/>
            <a:chExt cx="195908" cy="539767"/>
          </a:xfrm>
        </p:grpSpPr>
        <p:sp>
          <p:nvSpPr>
            <p:cNvPr id="5" name="Freeform 5"/>
            <p:cNvSpPr/>
            <p:nvPr/>
          </p:nvSpPr>
          <p:spPr>
            <a:xfrm>
              <a:off x="0" y="0"/>
              <a:ext cx="195908" cy="539767"/>
            </a:xfrm>
            <a:custGeom>
              <a:avLst/>
              <a:gdLst/>
              <a:ahLst/>
              <a:cxnLst/>
              <a:rect l="l" t="t" r="r" b="b"/>
              <a:pathLst>
                <a:path w="195908" h="539767">
                  <a:moveTo>
                    <a:pt x="0" y="0"/>
                  </a:moveTo>
                  <a:lnTo>
                    <a:pt x="195908" y="0"/>
                  </a:lnTo>
                  <a:lnTo>
                    <a:pt x="195908" y="539767"/>
                  </a:lnTo>
                  <a:lnTo>
                    <a:pt x="0" y="539767"/>
                  </a:lnTo>
                  <a:close/>
                </a:path>
              </a:pathLst>
            </a:custGeom>
            <a:solidFill>
              <a:srgbClr val="000000"/>
            </a:solidFill>
          </p:spPr>
          <p:txBody>
            <a:bodyPr/>
            <a:lstStyle/>
            <a:p>
              <a:endParaRPr lang="en-US"/>
            </a:p>
          </p:txBody>
        </p:sp>
      </p:grpSp>
      <p:grpSp>
        <p:nvGrpSpPr>
          <p:cNvPr id="6" name="Group 6"/>
          <p:cNvGrpSpPr/>
          <p:nvPr/>
        </p:nvGrpSpPr>
        <p:grpSpPr>
          <a:xfrm>
            <a:off x="16559026" y="0"/>
            <a:ext cx="700274" cy="457841"/>
            <a:chOff x="0" y="0"/>
            <a:chExt cx="396567" cy="259277"/>
          </a:xfrm>
        </p:grpSpPr>
        <p:sp>
          <p:nvSpPr>
            <p:cNvPr id="7" name="Freeform 7"/>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8" name="Group 8"/>
          <p:cNvGrpSpPr/>
          <p:nvPr/>
        </p:nvGrpSpPr>
        <p:grpSpPr>
          <a:xfrm>
            <a:off x="16532924" y="9829159"/>
            <a:ext cx="700274" cy="457841"/>
            <a:chOff x="0" y="0"/>
            <a:chExt cx="396567" cy="259277"/>
          </a:xfrm>
        </p:grpSpPr>
        <p:sp>
          <p:nvSpPr>
            <p:cNvPr id="9" name="Freeform 9"/>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0" name="AutoShape 10"/>
          <p:cNvSpPr/>
          <p:nvPr/>
        </p:nvSpPr>
        <p:spPr>
          <a:xfrm>
            <a:off x="15940151" y="4213407"/>
            <a:ext cx="1293047" cy="0"/>
          </a:xfrm>
          <a:prstGeom prst="line">
            <a:avLst/>
          </a:prstGeom>
          <a:ln w="47625" cap="flat">
            <a:solidFill>
              <a:srgbClr val="000000"/>
            </a:solidFill>
            <a:prstDash val="solid"/>
            <a:headEnd type="none" w="sm" len="sm"/>
            <a:tailEnd type="none" w="sm" len="sm"/>
          </a:ln>
        </p:spPr>
        <p:txBody>
          <a:bodyPr/>
          <a:lstStyle/>
          <a:p>
            <a:endParaRPr lang="en-US"/>
          </a:p>
        </p:txBody>
      </p:sp>
      <p:sp>
        <p:nvSpPr>
          <p:cNvPr id="11" name="TextBox 11"/>
          <p:cNvSpPr txBox="1"/>
          <p:nvPr/>
        </p:nvSpPr>
        <p:spPr>
          <a:xfrm>
            <a:off x="11940850" y="2530657"/>
            <a:ext cx="5318450" cy="1416050"/>
          </a:xfrm>
          <a:prstGeom prst="rect">
            <a:avLst/>
          </a:prstGeom>
        </p:spPr>
        <p:txBody>
          <a:bodyPr lIns="0" tIns="0" rIns="0" bIns="0" rtlCol="0" anchor="t">
            <a:spAutoFit/>
          </a:bodyPr>
          <a:lstStyle/>
          <a:p>
            <a:pPr algn="r">
              <a:lnSpc>
                <a:spcPts val="5500"/>
              </a:lnSpc>
            </a:pPr>
            <a:r>
              <a:rPr lang="en-US" sz="5000">
                <a:solidFill>
                  <a:srgbClr val="000000"/>
                </a:solidFill>
                <a:latin typeface="Anton"/>
                <a:ea typeface="Anton"/>
                <a:cs typeface="Anton"/>
                <a:sym typeface="Anton"/>
              </a:rPr>
              <a:t>TRAUMA-INFORMED PRINCIPLES</a:t>
            </a:r>
          </a:p>
        </p:txBody>
      </p:sp>
      <p:sp>
        <p:nvSpPr>
          <p:cNvPr id="12" name="TextBox 12"/>
          <p:cNvSpPr txBox="1"/>
          <p:nvPr/>
        </p:nvSpPr>
        <p:spPr>
          <a:xfrm>
            <a:off x="12228018" y="4561036"/>
            <a:ext cx="5031282" cy="1298575"/>
          </a:xfrm>
          <a:prstGeom prst="rect">
            <a:avLst/>
          </a:prstGeom>
        </p:spPr>
        <p:txBody>
          <a:bodyPr lIns="0" tIns="0" rIns="0" bIns="0" rtlCol="0" anchor="t">
            <a:spAutoFit/>
          </a:bodyPr>
          <a:lstStyle/>
          <a:p>
            <a:pPr algn="l">
              <a:lnSpc>
                <a:spcPts val="3499"/>
              </a:lnSpc>
            </a:pPr>
            <a:endParaRPr/>
          </a:p>
          <a:p>
            <a:pPr marL="539749" lvl="1" indent="-269875" algn="l">
              <a:lnSpc>
                <a:spcPts val="3499"/>
              </a:lnSpc>
              <a:buFont typeface="Arial"/>
              <a:buChar char="•"/>
            </a:pPr>
            <a:r>
              <a:rPr lang="en-US" sz="2499" spc="24">
                <a:solidFill>
                  <a:srgbClr val="000000"/>
                </a:solidFill>
                <a:latin typeface="Nunito 1 Light"/>
                <a:ea typeface="Nunito 1 Light"/>
                <a:cs typeface="Nunito 1 Light"/>
                <a:sym typeface="Nunito 1 Light"/>
              </a:rPr>
              <a:t>Create safety</a:t>
            </a:r>
          </a:p>
          <a:p>
            <a:pPr marL="539749" lvl="1" indent="-269875" algn="l">
              <a:lnSpc>
                <a:spcPts val="3499"/>
              </a:lnSpc>
              <a:buFont typeface="Arial"/>
              <a:buChar char="•"/>
            </a:pPr>
            <a:r>
              <a:rPr lang="en-US" sz="2499" spc="24">
                <a:solidFill>
                  <a:srgbClr val="000000"/>
                </a:solidFill>
                <a:latin typeface="Nunito 1 Light"/>
                <a:ea typeface="Nunito 1 Light"/>
                <a:cs typeface="Nunito 1 Light"/>
                <a:sym typeface="Nunito 1 Light"/>
              </a:rPr>
              <a:t>Offer choice and control </a:t>
            </a:r>
          </a:p>
        </p:txBody>
      </p:sp>
      <p:sp>
        <p:nvSpPr>
          <p:cNvPr id="13" name="TextBox 13"/>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0"/>
            <a:ext cx="700274" cy="457841"/>
            <a:chOff x="0" y="0"/>
            <a:chExt cx="396567" cy="259277"/>
          </a:xfrm>
        </p:grpSpPr>
        <p:sp>
          <p:nvSpPr>
            <p:cNvPr id="3" name="Freeform 3"/>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4" name="Group 4"/>
          <p:cNvGrpSpPr/>
          <p:nvPr/>
        </p:nvGrpSpPr>
        <p:grpSpPr>
          <a:xfrm>
            <a:off x="9633326" y="0"/>
            <a:ext cx="7058429" cy="10287000"/>
            <a:chOff x="0" y="0"/>
            <a:chExt cx="9411239" cy="13716000"/>
          </a:xfrm>
        </p:grpSpPr>
        <p:pic>
          <p:nvPicPr>
            <p:cNvPr id="5"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9411239" cy="13716000"/>
            </a:xfrm>
            <a:prstGeom prst="rect">
              <a:avLst/>
            </a:prstGeom>
          </p:spPr>
        </p:pic>
      </p:grpSp>
      <p:sp>
        <p:nvSpPr>
          <p:cNvPr id="6" name="TextBox 6"/>
          <p:cNvSpPr txBox="1"/>
          <p:nvPr/>
        </p:nvSpPr>
        <p:spPr>
          <a:xfrm>
            <a:off x="1028700" y="3035482"/>
            <a:ext cx="4911189" cy="720725"/>
          </a:xfrm>
          <a:prstGeom prst="rect">
            <a:avLst/>
          </a:prstGeom>
        </p:spPr>
        <p:txBody>
          <a:bodyPr lIns="0" tIns="0" rIns="0" bIns="0" rtlCol="0" anchor="t">
            <a:spAutoFit/>
          </a:bodyPr>
          <a:lstStyle/>
          <a:p>
            <a:pPr algn="l">
              <a:lnSpc>
                <a:spcPts val="5500"/>
              </a:lnSpc>
            </a:pPr>
            <a:r>
              <a:rPr lang="en-US" sz="5000">
                <a:solidFill>
                  <a:srgbClr val="000000"/>
                </a:solidFill>
                <a:latin typeface="Anton"/>
                <a:ea typeface="Anton"/>
                <a:cs typeface="Anton"/>
                <a:sym typeface="Anton"/>
              </a:rPr>
              <a:t>CREATE safety</a:t>
            </a:r>
          </a:p>
        </p:txBody>
      </p:sp>
      <p:sp>
        <p:nvSpPr>
          <p:cNvPr id="7" name="AutoShape 7"/>
          <p:cNvSpPr/>
          <p:nvPr/>
        </p:nvSpPr>
        <p:spPr>
          <a:xfrm>
            <a:off x="1028700" y="4175307"/>
            <a:ext cx="1293047" cy="0"/>
          </a:xfrm>
          <a:prstGeom prst="line">
            <a:avLst/>
          </a:prstGeom>
          <a:ln w="47625" cap="flat">
            <a:solidFill>
              <a:srgbClr val="000000"/>
            </a:solidFill>
            <a:prstDash val="solid"/>
            <a:headEnd type="none" w="sm" len="sm"/>
            <a:tailEnd type="none" w="sm" len="sm"/>
          </a:ln>
        </p:spPr>
        <p:txBody>
          <a:bodyPr/>
          <a:lstStyle/>
          <a:p>
            <a:endParaRPr lang="en-US"/>
          </a:p>
        </p:txBody>
      </p:sp>
      <p:sp>
        <p:nvSpPr>
          <p:cNvPr id="8" name="TextBox 8"/>
          <p:cNvSpPr txBox="1"/>
          <p:nvPr/>
        </p:nvSpPr>
        <p:spPr>
          <a:xfrm>
            <a:off x="1028700" y="4590802"/>
            <a:ext cx="4572715" cy="2174875"/>
          </a:xfrm>
          <a:prstGeom prst="rect">
            <a:avLst/>
          </a:prstGeom>
        </p:spPr>
        <p:txBody>
          <a:bodyPr lIns="0" tIns="0" rIns="0" bIns="0" rtlCol="0" anchor="t">
            <a:spAutoFit/>
          </a:bodyPr>
          <a:lstStyle/>
          <a:p>
            <a:pPr algn="just">
              <a:lnSpc>
                <a:spcPts val="3499"/>
              </a:lnSpc>
            </a:pPr>
            <a:r>
              <a:rPr lang="en-US" sz="2499">
                <a:solidFill>
                  <a:srgbClr val="000000"/>
                </a:solidFill>
                <a:latin typeface="Nunito 1 Light"/>
                <a:ea typeface="Nunito 1 Light"/>
                <a:cs typeface="Nunito 1 Light"/>
                <a:sym typeface="Nunito 1 Light"/>
              </a:rPr>
              <a:t>Physical Environment</a:t>
            </a:r>
          </a:p>
          <a:p>
            <a:pPr algn="just">
              <a:lnSpc>
                <a:spcPts val="3499"/>
              </a:lnSpc>
            </a:pPr>
            <a:endParaRPr lang="en-US" sz="2499">
              <a:solidFill>
                <a:srgbClr val="000000"/>
              </a:solidFill>
              <a:latin typeface="Nunito 1 Light"/>
              <a:ea typeface="Nunito 1 Light"/>
              <a:cs typeface="Nunito 1 Light"/>
              <a:sym typeface="Nunito 1 Light"/>
            </a:endParaRPr>
          </a:p>
          <a:p>
            <a:pPr algn="just">
              <a:lnSpc>
                <a:spcPts val="3499"/>
              </a:lnSpc>
            </a:pPr>
            <a:r>
              <a:rPr lang="en-US" sz="2499">
                <a:solidFill>
                  <a:srgbClr val="000000"/>
                </a:solidFill>
                <a:latin typeface="Nunito 1 Light"/>
                <a:ea typeface="Nunito 1 Light"/>
                <a:cs typeface="Nunito 1 Light"/>
                <a:sym typeface="Nunito 1 Light"/>
              </a:rPr>
              <a:t>Emotional Environment</a:t>
            </a:r>
          </a:p>
          <a:p>
            <a:pPr algn="just">
              <a:lnSpc>
                <a:spcPts val="3499"/>
              </a:lnSpc>
            </a:pPr>
            <a:endParaRPr lang="en-US" sz="2499">
              <a:solidFill>
                <a:srgbClr val="000000"/>
              </a:solidFill>
              <a:latin typeface="Nunito 1 Light"/>
              <a:ea typeface="Nunito 1 Light"/>
              <a:cs typeface="Nunito 1 Light"/>
              <a:sym typeface="Nunito 1 Light"/>
            </a:endParaRPr>
          </a:p>
          <a:p>
            <a:pPr algn="just">
              <a:lnSpc>
                <a:spcPts val="3499"/>
              </a:lnSpc>
            </a:pPr>
            <a:r>
              <a:rPr lang="en-US" sz="2499">
                <a:solidFill>
                  <a:srgbClr val="000000"/>
                </a:solidFill>
                <a:latin typeface="Nunito 1 Light"/>
                <a:ea typeface="Nunito 1 Light"/>
                <a:cs typeface="Nunito 1 Light"/>
                <a:sym typeface="Nunito 1 Light"/>
              </a:rPr>
              <a:t>Self-Awareness</a:t>
            </a:r>
          </a:p>
        </p:txBody>
      </p:sp>
      <p:grpSp>
        <p:nvGrpSpPr>
          <p:cNvPr id="9" name="Group 9"/>
          <p:cNvGrpSpPr/>
          <p:nvPr/>
        </p:nvGrpSpPr>
        <p:grpSpPr>
          <a:xfrm>
            <a:off x="0" y="3083768"/>
            <a:ext cx="378444" cy="1139164"/>
            <a:chOff x="0" y="0"/>
            <a:chExt cx="195908" cy="589709"/>
          </a:xfrm>
        </p:grpSpPr>
        <p:sp>
          <p:nvSpPr>
            <p:cNvPr id="10" name="Freeform 10"/>
            <p:cNvSpPr/>
            <p:nvPr/>
          </p:nvSpPr>
          <p:spPr>
            <a:xfrm>
              <a:off x="0" y="0"/>
              <a:ext cx="195908" cy="589709"/>
            </a:xfrm>
            <a:custGeom>
              <a:avLst/>
              <a:gdLst/>
              <a:ahLst/>
              <a:cxnLst/>
              <a:rect l="l" t="t" r="r" b="b"/>
              <a:pathLst>
                <a:path w="195908" h="589709">
                  <a:moveTo>
                    <a:pt x="0" y="0"/>
                  </a:moveTo>
                  <a:lnTo>
                    <a:pt x="195908" y="0"/>
                  </a:lnTo>
                  <a:lnTo>
                    <a:pt x="195908" y="589709"/>
                  </a:lnTo>
                  <a:lnTo>
                    <a:pt x="0" y="589709"/>
                  </a:lnTo>
                  <a:close/>
                </a:path>
              </a:pathLst>
            </a:custGeom>
            <a:solidFill>
              <a:srgbClr val="000000"/>
            </a:solidFill>
          </p:spPr>
          <p:txBody>
            <a:bodyPr/>
            <a:lstStyle/>
            <a:p>
              <a:endParaRPr lang="en-US"/>
            </a:p>
          </p:txBody>
        </p:sp>
      </p:grpSp>
      <p:grpSp>
        <p:nvGrpSpPr>
          <p:cNvPr id="11" name="Group 11"/>
          <p:cNvGrpSpPr/>
          <p:nvPr/>
        </p:nvGrpSpPr>
        <p:grpSpPr>
          <a:xfrm>
            <a:off x="1028700" y="9829159"/>
            <a:ext cx="700274" cy="457841"/>
            <a:chOff x="0" y="0"/>
            <a:chExt cx="396567" cy="259277"/>
          </a:xfrm>
        </p:grpSpPr>
        <p:sp>
          <p:nvSpPr>
            <p:cNvPr id="12" name="Freeform 12"/>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8031279" cy="10287000"/>
            <a:chOff x="0" y="0"/>
            <a:chExt cx="10708372" cy="13716000"/>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0708372" cy="13716000"/>
            </a:xfrm>
            <a:prstGeom prst="rect">
              <a:avLst/>
            </a:prstGeom>
          </p:spPr>
        </p:pic>
      </p:grpSp>
      <p:grpSp>
        <p:nvGrpSpPr>
          <p:cNvPr id="4" name="Group 4"/>
          <p:cNvGrpSpPr/>
          <p:nvPr/>
        </p:nvGrpSpPr>
        <p:grpSpPr>
          <a:xfrm>
            <a:off x="17909556" y="3218342"/>
            <a:ext cx="378444" cy="1042690"/>
            <a:chOff x="0" y="0"/>
            <a:chExt cx="195908" cy="539767"/>
          </a:xfrm>
        </p:grpSpPr>
        <p:sp>
          <p:nvSpPr>
            <p:cNvPr id="5" name="Freeform 5"/>
            <p:cNvSpPr/>
            <p:nvPr/>
          </p:nvSpPr>
          <p:spPr>
            <a:xfrm>
              <a:off x="0" y="0"/>
              <a:ext cx="195908" cy="539767"/>
            </a:xfrm>
            <a:custGeom>
              <a:avLst/>
              <a:gdLst/>
              <a:ahLst/>
              <a:cxnLst/>
              <a:rect l="l" t="t" r="r" b="b"/>
              <a:pathLst>
                <a:path w="195908" h="539767">
                  <a:moveTo>
                    <a:pt x="0" y="0"/>
                  </a:moveTo>
                  <a:lnTo>
                    <a:pt x="195908" y="0"/>
                  </a:lnTo>
                  <a:lnTo>
                    <a:pt x="195908" y="539767"/>
                  </a:lnTo>
                  <a:lnTo>
                    <a:pt x="0" y="539767"/>
                  </a:lnTo>
                  <a:close/>
                </a:path>
              </a:pathLst>
            </a:custGeom>
            <a:solidFill>
              <a:srgbClr val="000000"/>
            </a:solidFill>
          </p:spPr>
          <p:txBody>
            <a:bodyPr/>
            <a:lstStyle/>
            <a:p>
              <a:endParaRPr lang="en-US"/>
            </a:p>
          </p:txBody>
        </p:sp>
      </p:grpSp>
      <p:grpSp>
        <p:nvGrpSpPr>
          <p:cNvPr id="6" name="Group 6"/>
          <p:cNvGrpSpPr/>
          <p:nvPr/>
        </p:nvGrpSpPr>
        <p:grpSpPr>
          <a:xfrm>
            <a:off x="16559026" y="0"/>
            <a:ext cx="700274" cy="457841"/>
            <a:chOff x="0" y="0"/>
            <a:chExt cx="396567" cy="259277"/>
          </a:xfrm>
        </p:grpSpPr>
        <p:sp>
          <p:nvSpPr>
            <p:cNvPr id="7" name="Freeform 7"/>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8" name="Group 8"/>
          <p:cNvGrpSpPr/>
          <p:nvPr/>
        </p:nvGrpSpPr>
        <p:grpSpPr>
          <a:xfrm>
            <a:off x="16532924" y="9829159"/>
            <a:ext cx="700274" cy="457841"/>
            <a:chOff x="0" y="0"/>
            <a:chExt cx="396567" cy="259277"/>
          </a:xfrm>
        </p:grpSpPr>
        <p:sp>
          <p:nvSpPr>
            <p:cNvPr id="9" name="Freeform 9"/>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0" name="AutoShape 10"/>
          <p:cNvSpPr/>
          <p:nvPr/>
        </p:nvSpPr>
        <p:spPr>
          <a:xfrm>
            <a:off x="15940151" y="4213407"/>
            <a:ext cx="1293047" cy="0"/>
          </a:xfrm>
          <a:prstGeom prst="line">
            <a:avLst/>
          </a:prstGeom>
          <a:ln w="47625" cap="flat">
            <a:solidFill>
              <a:srgbClr val="000000"/>
            </a:solidFill>
            <a:prstDash val="solid"/>
            <a:headEnd type="none" w="sm" len="sm"/>
            <a:tailEnd type="none" w="sm" len="sm"/>
          </a:ln>
        </p:spPr>
        <p:txBody>
          <a:bodyPr/>
          <a:lstStyle/>
          <a:p>
            <a:endParaRPr lang="en-US"/>
          </a:p>
        </p:txBody>
      </p:sp>
      <p:sp>
        <p:nvSpPr>
          <p:cNvPr id="11" name="TextBox 11"/>
          <p:cNvSpPr txBox="1"/>
          <p:nvPr/>
        </p:nvSpPr>
        <p:spPr>
          <a:xfrm>
            <a:off x="12228018" y="1705704"/>
            <a:ext cx="5318450" cy="1307465"/>
          </a:xfrm>
          <a:prstGeom prst="rect">
            <a:avLst/>
          </a:prstGeom>
        </p:spPr>
        <p:txBody>
          <a:bodyPr lIns="0" tIns="0" rIns="0" bIns="0" rtlCol="0" anchor="t">
            <a:spAutoFit/>
          </a:bodyPr>
          <a:lstStyle/>
          <a:p>
            <a:pPr algn="r">
              <a:lnSpc>
                <a:spcPts val="5170"/>
              </a:lnSpc>
            </a:pPr>
            <a:r>
              <a:rPr lang="en-US" sz="4700">
                <a:solidFill>
                  <a:srgbClr val="000000"/>
                </a:solidFill>
                <a:latin typeface="Anton"/>
                <a:ea typeface="Anton"/>
                <a:cs typeface="Anton"/>
                <a:sym typeface="Anton"/>
              </a:rPr>
              <a:t>CREATING PSYCHOLOGICAL SAFETY</a:t>
            </a:r>
          </a:p>
        </p:txBody>
      </p:sp>
      <p:sp>
        <p:nvSpPr>
          <p:cNvPr id="12" name="TextBox 12"/>
          <p:cNvSpPr txBox="1"/>
          <p:nvPr/>
        </p:nvSpPr>
        <p:spPr>
          <a:xfrm>
            <a:off x="8964252" y="4561036"/>
            <a:ext cx="8295048" cy="3051175"/>
          </a:xfrm>
          <a:prstGeom prst="rect">
            <a:avLst/>
          </a:prstGeom>
        </p:spPr>
        <p:txBody>
          <a:bodyPr lIns="0" tIns="0" rIns="0" bIns="0" rtlCol="0" anchor="t">
            <a:spAutoFit/>
          </a:bodyPr>
          <a:lstStyle/>
          <a:p>
            <a:pPr marL="539749" lvl="1" indent="-269875" algn="l">
              <a:lnSpc>
                <a:spcPts val="3499"/>
              </a:lnSpc>
              <a:buFont typeface="Arial"/>
              <a:buChar char="•"/>
            </a:pPr>
            <a:r>
              <a:rPr lang="en-US" sz="2499" spc="24">
                <a:solidFill>
                  <a:srgbClr val="000000"/>
                </a:solidFill>
                <a:latin typeface="Nunito 1"/>
                <a:ea typeface="Nunito 1"/>
                <a:cs typeface="Nunito 1"/>
                <a:sym typeface="Nunito 1"/>
              </a:rPr>
              <a:t>Choice of Meeting Formats and Locations</a:t>
            </a:r>
          </a:p>
          <a:p>
            <a:pPr marL="539749" lvl="1" indent="-269875" algn="l">
              <a:lnSpc>
                <a:spcPts val="3499"/>
              </a:lnSpc>
              <a:buFont typeface="Arial"/>
              <a:buChar char="•"/>
            </a:pPr>
            <a:r>
              <a:rPr lang="en-US" sz="2499" spc="24">
                <a:solidFill>
                  <a:srgbClr val="000000"/>
                </a:solidFill>
                <a:latin typeface="Nunito 1"/>
                <a:ea typeface="Nunito 1"/>
                <a:cs typeface="Nunito 1"/>
                <a:sym typeface="Nunito 1"/>
              </a:rPr>
              <a:t>Offer Control Over the Pace of Information Sharing</a:t>
            </a:r>
          </a:p>
          <a:p>
            <a:pPr marL="539749" lvl="1" indent="-269875" algn="l">
              <a:lnSpc>
                <a:spcPts val="3499"/>
              </a:lnSpc>
              <a:buFont typeface="Arial"/>
              <a:buChar char="•"/>
            </a:pPr>
            <a:r>
              <a:rPr lang="en-US" sz="2499" spc="24">
                <a:solidFill>
                  <a:srgbClr val="000000"/>
                </a:solidFill>
                <a:latin typeface="Nunito 1"/>
                <a:ea typeface="Nunito 1"/>
                <a:cs typeface="Nunito 1"/>
                <a:sym typeface="Nunito 1"/>
              </a:rPr>
              <a:t>Ask Open-Ended Questions. E.g. “What do I need to know about you to be most helpful to you?”</a:t>
            </a:r>
          </a:p>
          <a:p>
            <a:pPr marL="539749" lvl="1" indent="-269875" algn="l">
              <a:lnSpc>
                <a:spcPts val="3499"/>
              </a:lnSpc>
              <a:buFont typeface="Arial"/>
              <a:buChar char="•"/>
            </a:pPr>
            <a:r>
              <a:rPr lang="en-US" sz="2499" spc="24">
                <a:solidFill>
                  <a:srgbClr val="000000"/>
                </a:solidFill>
                <a:latin typeface="Nunito 1"/>
                <a:ea typeface="Nunito 1"/>
                <a:cs typeface="Nunito 1"/>
                <a:sym typeface="Nunito 1"/>
              </a:rPr>
              <a:t>Offer Breaks</a:t>
            </a:r>
          </a:p>
          <a:p>
            <a:pPr marL="539749" lvl="1" indent="-269875" algn="l">
              <a:lnSpc>
                <a:spcPts val="3499"/>
              </a:lnSpc>
              <a:buFont typeface="Arial"/>
              <a:buChar char="•"/>
            </a:pPr>
            <a:r>
              <a:rPr lang="en-US" sz="2499" spc="24">
                <a:solidFill>
                  <a:srgbClr val="000000"/>
                </a:solidFill>
                <a:latin typeface="Nunito 1"/>
                <a:ea typeface="Nunito 1"/>
                <a:cs typeface="Nunito 1"/>
                <a:sym typeface="Nunito 1"/>
              </a:rPr>
              <a:t>Seek Verbal Confirmation Before Discussing Sensitive Topics.</a:t>
            </a:r>
          </a:p>
        </p:txBody>
      </p:sp>
      <p:sp>
        <p:nvSpPr>
          <p:cNvPr id="13" name="TextBox 13"/>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32574796" cy="16516798"/>
          </a:xfrm>
        </p:grpSpPr>
        <p:sp>
          <p:nvSpPr>
            <p:cNvPr id="3" name="Freeform 3"/>
            <p:cNvSpPr/>
            <p:nvPr/>
          </p:nvSpPr>
          <p:spPr>
            <a:xfrm>
              <a:off x="0" y="0"/>
              <a:ext cx="32574796" cy="16516798"/>
            </a:xfrm>
            <a:custGeom>
              <a:avLst/>
              <a:gdLst/>
              <a:ahLst/>
              <a:cxnLst/>
              <a:rect l="l" t="t" r="r" b="b"/>
              <a:pathLst>
                <a:path w="32574796" h="16516798">
                  <a:moveTo>
                    <a:pt x="0" y="0"/>
                  </a:moveTo>
                  <a:lnTo>
                    <a:pt x="0" y="16516798"/>
                  </a:lnTo>
                  <a:lnTo>
                    <a:pt x="32574796" y="16516798"/>
                  </a:lnTo>
                  <a:lnTo>
                    <a:pt x="32574796" y="0"/>
                  </a:lnTo>
                  <a:lnTo>
                    <a:pt x="0" y="0"/>
                  </a:lnTo>
                  <a:close/>
                  <a:moveTo>
                    <a:pt x="32513836" y="16455837"/>
                  </a:moveTo>
                  <a:lnTo>
                    <a:pt x="59690" y="16455837"/>
                  </a:lnTo>
                  <a:lnTo>
                    <a:pt x="59690" y="59690"/>
                  </a:lnTo>
                  <a:lnTo>
                    <a:pt x="32513836" y="59690"/>
                  </a:lnTo>
                  <a:lnTo>
                    <a:pt x="32513836" y="16455837"/>
                  </a:lnTo>
                  <a:close/>
                </a:path>
              </a:pathLst>
            </a:custGeom>
            <a:solidFill>
              <a:srgbClr val="333333"/>
            </a:solidFill>
          </p:spPr>
          <p:txBody>
            <a:bodyPr/>
            <a:lstStyle/>
            <a:p>
              <a:endParaRPr lang="en-US"/>
            </a:p>
          </p:txBody>
        </p:sp>
      </p:grpSp>
      <p:sp>
        <p:nvSpPr>
          <p:cNvPr id="4" name="TextBox 4"/>
          <p:cNvSpPr txBox="1"/>
          <p:nvPr/>
        </p:nvSpPr>
        <p:spPr>
          <a:xfrm>
            <a:off x="4213279" y="2590569"/>
            <a:ext cx="9861442" cy="1838325"/>
          </a:xfrm>
          <a:prstGeom prst="rect">
            <a:avLst/>
          </a:prstGeom>
        </p:spPr>
        <p:txBody>
          <a:bodyPr lIns="0" tIns="0" rIns="0" bIns="0" rtlCol="0" anchor="t">
            <a:spAutoFit/>
          </a:bodyPr>
          <a:lstStyle/>
          <a:p>
            <a:pPr algn="ctr">
              <a:lnSpc>
                <a:spcPts val="7200"/>
              </a:lnSpc>
            </a:pPr>
            <a:r>
              <a:rPr lang="en-US" sz="6000">
                <a:solidFill>
                  <a:srgbClr val="333333"/>
                </a:solidFill>
                <a:latin typeface="Anton"/>
                <a:ea typeface="Anton"/>
                <a:cs typeface="Anton"/>
                <a:sym typeface="Anton"/>
              </a:rPr>
              <a:t>What is the Message Behind the Words?</a:t>
            </a:r>
          </a:p>
        </p:txBody>
      </p:sp>
      <p:sp>
        <p:nvSpPr>
          <p:cNvPr id="5" name="TextBox 5"/>
          <p:cNvSpPr txBox="1"/>
          <p:nvPr/>
        </p:nvSpPr>
        <p:spPr>
          <a:xfrm>
            <a:off x="4213279" y="5471349"/>
            <a:ext cx="9861442" cy="431800"/>
          </a:xfrm>
          <a:prstGeom prst="rect">
            <a:avLst/>
          </a:prstGeom>
        </p:spPr>
        <p:txBody>
          <a:bodyPr lIns="0" tIns="0" rIns="0" bIns="0" rtlCol="0" anchor="t">
            <a:spAutoFit/>
          </a:bodyPr>
          <a:lstStyle/>
          <a:p>
            <a:pPr algn="ctr">
              <a:lnSpc>
                <a:spcPts val="3500"/>
              </a:lnSpc>
            </a:pPr>
            <a:r>
              <a:rPr lang="en-US" sz="2500" i="1" spc="75">
                <a:solidFill>
                  <a:srgbClr val="333333"/>
                </a:solidFill>
                <a:latin typeface="Nunito 2 Italics"/>
                <a:ea typeface="Nunito 2 Italics"/>
                <a:cs typeface="Nunito 2 Italics"/>
                <a:sym typeface="Nunito 2 Italics"/>
              </a:rPr>
              <a:t>"Women are all fake and untrustworthy."</a:t>
            </a:r>
          </a:p>
        </p:txBody>
      </p:sp>
      <p:sp>
        <p:nvSpPr>
          <p:cNvPr id="6" name="TextBox 6"/>
          <p:cNvSpPr txBox="1"/>
          <p:nvPr/>
        </p:nvSpPr>
        <p:spPr>
          <a:xfrm>
            <a:off x="4213279" y="6747925"/>
            <a:ext cx="9861442" cy="431800"/>
          </a:xfrm>
          <a:prstGeom prst="rect">
            <a:avLst/>
          </a:prstGeom>
        </p:spPr>
        <p:txBody>
          <a:bodyPr lIns="0" tIns="0" rIns="0" bIns="0" rtlCol="0" anchor="t">
            <a:spAutoFit/>
          </a:bodyPr>
          <a:lstStyle/>
          <a:p>
            <a:pPr algn="ctr">
              <a:lnSpc>
                <a:spcPts val="3500"/>
              </a:lnSpc>
            </a:pPr>
            <a:r>
              <a:rPr lang="en-US" sz="2500" i="1" spc="75">
                <a:solidFill>
                  <a:srgbClr val="333333"/>
                </a:solidFill>
                <a:latin typeface="Nunito 2 Italics"/>
                <a:ea typeface="Nunito 2 Italics"/>
                <a:cs typeface="Nunito 2 Italics"/>
                <a:sym typeface="Nunito 2 Italics"/>
              </a:rPr>
              <a:t>You havent been able to trust most women in your life.</a:t>
            </a:r>
          </a:p>
        </p:txBody>
      </p:sp>
      <p:sp>
        <p:nvSpPr>
          <p:cNvPr id="7" name="TextBox 7"/>
          <p:cNvSpPr txBox="1"/>
          <p:nvPr/>
        </p:nvSpPr>
        <p:spPr>
          <a:xfrm>
            <a:off x="12831764" y="92583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32574796" cy="16516798"/>
          </a:xfrm>
        </p:grpSpPr>
        <p:sp>
          <p:nvSpPr>
            <p:cNvPr id="3" name="Freeform 3"/>
            <p:cNvSpPr/>
            <p:nvPr/>
          </p:nvSpPr>
          <p:spPr>
            <a:xfrm>
              <a:off x="0" y="0"/>
              <a:ext cx="32574796" cy="16516798"/>
            </a:xfrm>
            <a:custGeom>
              <a:avLst/>
              <a:gdLst/>
              <a:ahLst/>
              <a:cxnLst/>
              <a:rect l="l" t="t" r="r" b="b"/>
              <a:pathLst>
                <a:path w="32574796" h="16516798">
                  <a:moveTo>
                    <a:pt x="0" y="0"/>
                  </a:moveTo>
                  <a:lnTo>
                    <a:pt x="0" y="16516798"/>
                  </a:lnTo>
                  <a:lnTo>
                    <a:pt x="32574796" y="16516798"/>
                  </a:lnTo>
                  <a:lnTo>
                    <a:pt x="32574796" y="0"/>
                  </a:lnTo>
                  <a:lnTo>
                    <a:pt x="0" y="0"/>
                  </a:lnTo>
                  <a:close/>
                  <a:moveTo>
                    <a:pt x="32513836" y="16455837"/>
                  </a:moveTo>
                  <a:lnTo>
                    <a:pt x="59690" y="16455837"/>
                  </a:lnTo>
                  <a:lnTo>
                    <a:pt x="59690" y="59690"/>
                  </a:lnTo>
                  <a:lnTo>
                    <a:pt x="32513836" y="59690"/>
                  </a:lnTo>
                  <a:lnTo>
                    <a:pt x="32513836" y="16455837"/>
                  </a:lnTo>
                  <a:close/>
                </a:path>
              </a:pathLst>
            </a:custGeom>
            <a:solidFill>
              <a:srgbClr val="333333"/>
            </a:solidFill>
          </p:spPr>
          <p:txBody>
            <a:bodyPr/>
            <a:lstStyle/>
            <a:p>
              <a:endParaRPr lang="en-US"/>
            </a:p>
          </p:txBody>
        </p:sp>
      </p:grpSp>
      <p:sp>
        <p:nvSpPr>
          <p:cNvPr id="4" name="TextBox 4"/>
          <p:cNvSpPr txBox="1"/>
          <p:nvPr/>
        </p:nvSpPr>
        <p:spPr>
          <a:xfrm>
            <a:off x="4213279" y="2590569"/>
            <a:ext cx="9861442" cy="1838325"/>
          </a:xfrm>
          <a:prstGeom prst="rect">
            <a:avLst/>
          </a:prstGeom>
        </p:spPr>
        <p:txBody>
          <a:bodyPr lIns="0" tIns="0" rIns="0" bIns="0" rtlCol="0" anchor="t">
            <a:spAutoFit/>
          </a:bodyPr>
          <a:lstStyle/>
          <a:p>
            <a:pPr algn="ctr">
              <a:lnSpc>
                <a:spcPts val="7200"/>
              </a:lnSpc>
            </a:pPr>
            <a:r>
              <a:rPr lang="en-US" sz="6000">
                <a:solidFill>
                  <a:srgbClr val="333333"/>
                </a:solidFill>
                <a:latin typeface="Anton"/>
                <a:ea typeface="Anton"/>
                <a:cs typeface="Anton"/>
                <a:sym typeface="Anton"/>
              </a:rPr>
              <a:t>What is the Message Behind the Words?</a:t>
            </a:r>
          </a:p>
        </p:txBody>
      </p:sp>
      <p:sp>
        <p:nvSpPr>
          <p:cNvPr id="5" name="TextBox 5"/>
          <p:cNvSpPr txBox="1"/>
          <p:nvPr/>
        </p:nvSpPr>
        <p:spPr>
          <a:xfrm>
            <a:off x="4213279" y="5843171"/>
            <a:ext cx="9861442" cy="431800"/>
          </a:xfrm>
          <a:prstGeom prst="rect">
            <a:avLst/>
          </a:prstGeom>
        </p:spPr>
        <p:txBody>
          <a:bodyPr lIns="0" tIns="0" rIns="0" bIns="0" rtlCol="0" anchor="t">
            <a:spAutoFit/>
          </a:bodyPr>
          <a:lstStyle/>
          <a:p>
            <a:pPr algn="ctr">
              <a:lnSpc>
                <a:spcPts val="3500"/>
              </a:lnSpc>
            </a:pPr>
            <a:r>
              <a:rPr lang="en-US" sz="2500" i="1" spc="75">
                <a:solidFill>
                  <a:srgbClr val="333333"/>
                </a:solidFill>
                <a:latin typeface="Nunito 2 Italics"/>
                <a:ea typeface="Nunito 2 Italics"/>
                <a:cs typeface="Nunito 2 Italics"/>
                <a:sym typeface="Nunito 2 Italics"/>
              </a:rPr>
              <a:t>“Are you even a real lawyer?”</a:t>
            </a:r>
          </a:p>
        </p:txBody>
      </p:sp>
      <p:sp>
        <p:nvSpPr>
          <p:cNvPr id="6" name="TextBox 6"/>
          <p:cNvSpPr txBox="1"/>
          <p:nvPr/>
        </p:nvSpPr>
        <p:spPr>
          <a:xfrm>
            <a:off x="4213279" y="7057776"/>
            <a:ext cx="9861442" cy="431800"/>
          </a:xfrm>
          <a:prstGeom prst="rect">
            <a:avLst/>
          </a:prstGeom>
        </p:spPr>
        <p:txBody>
          <a:bodyPr lIns="0" tIns="0" rIns="0" bIns="0" rtlCol="0" anchor="t">
            <a:spAutoFit/>
          </a:bodyPr>
          <a:lstStyle/>
          <a:p>
            <a:pPr algn="ctr">
              <a:lnSpc>
                <a:spcPts val="3500"/>
              </a:lnSpc>
            </a:pPr>
            <a:r>
              <a:rPr lang="en-US" sz="2500" i="1" spc="75">
                <a:solidFill>
                  <a:srgbClr val="333333"/>
                </a:solidFill>
                <a:latin typeface="Nunito 2 Italics"/>
                <a:ea typeface="Nunito 2 Italics"/>
                <a:cs typeface="Nunito 2 Italics"/>
                <a:sym typeface="Nunito 2 Italics"/>
              </a:rPr>
              <a:t>“Can you hear yourself talking?”</a:t>
            </a:r>
          </a:p>
        </p:txBody>
      </p:sp>
      <p:sp>
        <p:nvSpPr>
          <p:cNvPr id="7" name="TextBox 7"/>
          <p:cNvSpPr txBox="1"/>
          <p:nvPr/>
        </p:nvSpPr>
        <p:spPr>
          <a:xfrm>
            <a:off x="12831764" y="92583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1914748" cy="10287000"/>
            <a:chOff x="0" y="0"/>
            <a:chExt cx="15886330" cy="13716000"/>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5886330" cy="13716000"/>
            </a:xfrm>
            <a:prstGeom prst="rect">
              <a:avLst/>
            </a:prstGeom>
          </p:spPr>
        </p:pic>
      </p:grpSp>
      <p:grpSp>
        <p:nvGrpSpPr>
          <p:cNvPr id="4" name="Group 4"/>
          <p:cNvGrpSpPr/>
          <p:nvPr/>
        </p:nvGrpSpPr>
        <p:grpSpPr>
          <a:xfrm>
            <a:off x="17909556" y="3218342"/>
            <a:ext cx="378444" cy="1042690"/>
            <a:chOff x="0" y="0"/>
            <a:chExt cx="195908" cy="539767"/>
          </a:xfrm>
        </p:grpSpPr>
        <p:sp>
          <p:nvSpPr>
            <p:cNvPr id="5" name="Freeform 5"/>
            <p:cNvSpPr/>
            <p:nvPr/>
          </p:nvSpPr>
          <p:spPr>
            <a:xfrm>
              <a:off x="0" y="0"/>
              <a:ext cx="195908" cy="539767"/>
            </a:xfrm>
            <a:custGeom>
              <a:avLst/>
              <a:gdLst/>
              <a:ahLst/>
              <a:cxnLst/>
              <a:rect l="l" t="t" r="r" b="b"/>
              <a:pathLst>
                <a:path w="195908" h="539767">
                  <a:moveTo>
                    <a:pt x="0" y="0"/>
                  </a:moveTo>
                  <a:lnTo>
                    <a:pt x="195908" y="0"/>
                  </a:lnTo>
                  <a:lnTo>
                    <a:pt x="195908" y="539767"/>
                  </a:lnTo>
                  <a:lnTo>
                    <a:pt x="0" y="539767"/>
                  </a:lnTo>
                  <a:close/>
                </a:path>
              </a:pathLst>
            </a:custGeom>
            <a:solidFill>
              <a:srgbClr val="000000"/>
            </a:solidFill>
          </p:spPr>
          <p:txBody>
            <a:bodyPr/>
            <a:lstStyle/>
            <a:p>
              <a:endParaRPr lang="en-US"/>
            </a:p>
          </p:txBody>
        </p:sp>
      </p:grpSp>
      <p:grpSp>
        <p:nvGrpSpPr>
          <p:cNvPr id="6" name="Group 6"/>
          <p:cNvGrpSpPr/>
          <p:nvPr/>
        </p:nvGrpSpPr>
        <p:grpSpPr>
          <a:xfrm>
            <a:off x="16559026" y="0"/>
            <a:ext cx="700274" cy="457841"/>
            <a:chOff x="0" y="0"/>
            <a:chExt cx="396567" cy="259277"/>
          </a:xfrm>
        </p:grpSpPr>
        <p:sp>
          <p:nvSpPr>
            <p:cNvPr id="7" name="Freeform 7"/>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8" name="Group 8"/>
          <p:cNvGrpSpPr/>
          <p:nvPr/>
        </p:nvGrpSpPr>
        <p:grpSpPr>
          <a:xfrm>
            <a:off x="16532924" y="9829159"/>
            <a:ext cx="700274" cy="457841"/>
            <a:chOff x="0" y="0"/>
            <a:chExt cx="396567" cy="259277"/>
          </a:xfrm>
        </p:grpSpPr>
        <p:sp>
          <p:nvSpPr>
            <p:cNvPr id="9" name="Freeform 9"/>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0" name="AutoShape 10"/>
          <p:cNvSpPr/>
          <p:nvPr/>
        </p:nvSpPr>
        <p:spPr>
          <a:xfrm>
            <a:off x="15940151" y="4213407"/>
            <a:ext cx="1293047" cy="0"/>
          </a:xfrm>
          <a:prstGeom prst="line">
            <a:avLst/>
          </a:prstGeom>
          <a:ln w="47625" cap="flat">
            <a:solidFill>
              <a:srgbClr val="000000"/>
            </a:solidFill>
            <a:prstDash val="solid"/>
            <a:headEnd type="none" w="sm" len="sm"/>
            <a:tailEnd type="none" w="sm" len="sm"/>
          </a:ln>
        </p:spPr>
        <p:txBody>
          <a:bodyPr/>
          <a:lstStyle/>
          <a:p>
            <a:endParaRPr lang="en-US"/>
          </a:p>
        </p:txBody>
      </p:sp>
      <p:sp>
        <p:nvSpPr>
          <p:cNvPr id="11" name="TextBox 11"/>
          <p:cNvSpPr txBox="1"/>
          <p:nvPr/>
        </p:nvSpPr>
        <p:spPr>
          <a:xfrm>
            <a:off x="11940850" y="1768657"/>
            <a:ext cx="5318450" cy="1307465"/>
          </a:xfrm>
          <a:prstGeom prst="rect">
            <a:avLst/>
          </a:prstGeom>
        </p:spPr>
        <p:txBody>
          <a:bodyPr lIns="0" tIns="0" rIns="0" bIns="0" rtlCol="0" anchor="t">
            <a:spAutoFit/>
          </a:bodyPr>
          <a:lstStyle/>
          <a:p>
            <a:pPr algn="r">
              <a:lnSpc>
                <a:spcPts val="5170"/>
              </a:lnSpc>
            </a:pPr>
            <a:r>
              <a:rPr lang="en-US" sz="4700">
                <a:solidFill>
                  <a:srgbClr val="000000"/>
                </a:solidFill>
                <a:latin typeface="Anton"/>
                <a:ea typeface="Anton"/>
                <a:cs typeface="Anton"/>
                <a:sym typeface="Anton"/>
              </a:rPr>
              <a:t>CREATING A SAFE RELATIONSHIP</a:t>
            </a:r>
          </a:p>
        </p:txBody>
      </p:sp>
      <p:sp>
        <p:nvSpPr>
          <p:cNvPr id="12" name="TextBox 12"/>
          <p:cNvSpPr txBox="1"/>
          <p:nvPr/>
        </p:nvSpPr>
        <p:spPr>
          <a:xfrm>
            <a:off x="12228018" y="5095875"/>
            <a:ext cx="5031282" cy="1736725"/>
          </a:xfrm>
          <a:prstGeom prst="rect">
            <a:avLst/>
          </a:prstGeom>
        </p:spPr>
        <p:txBody>
          <a:bodyPr lIns="0" tIns="0" rIns="0" bIns="0" rtlCol="0" anchor="t">
            <a:spAutoFit/>
          </a:bodyPr>
          <a:lstStyle/>
          <a:p>
            <a:pPr marL="539749" lvl="1" indent="-269875" algn="l">
              <a:lnSpc>
                <a:spcPts val="3499"/>
              </a:lnSpc>
              <a:buFont typeface="Arial"/>
              <a:buChar char="•"/>
            </a:pPr>
            <a:r>
              <a:rPr lang="en-US" sz="2499" spc="24">
                <a:solidFill>
                  <a:srgbClr val="000000"/>
                </a:solidFill>
                <a:latin typeface="Nunito 1 Light"/>
                <a:ea typeface="Nunito 1 Light"/>
                <a:cs typeface="Nunito 1 Light"/>
                <a:sym typeface="Nunito 1 Light"/>
              </a:rPr>
              <a:t>Clarity and Transparency in Processes</a:t>
            </a:r>
          </a:p>
          <a:p>
            <a:pPr marL="539749" lvl="1" indent="-269875" algn="l">
              <a:lnSpc>
                <a:spcPts val="3499"/>
              </a:lnSpc>
              <a:buFont typeface="Arial"/>
              <a:buChar char="•"/>
            </a:pPr>
            <a:r>
              <a:rPr lang="en-US" sz="2499" spc="24">
                <a:solidFill>
                  <a:srgbClr val="000000"/>
                </a:solidFill>
                <a:latin typeface="Nunito 1 Light"/>
                <a:ea typeface="Nunito 1 Light"/>
                <a:cs typeface="Nunito 1 Light"/>
                <a:sym typeface="Nunito 1 Light"/>
              </a:rPr>
              <a:t>Consistency</a:t>
            </a:r>
          </a:p>
          <a:p>
            <a:pPr marL="539749" lvl="1" indent="-269875" algn="l">
              <a:lnSpc>
                <a:spcPts val="3499"/>
              </a:lnSpc>
              <a:buFont typeface="Arial"/>
              <a:buChar char="•"/>
            </a:pPr>
            <a:r>
              <a:rPr lang="en-US" sz="2499" spc="24">
                <a:solidFill>
                  <a:srgbClr val="000000"/>
                </a:solidFill>
                <a:latin typeface="Nunito 1 Light"/>
                <a:ea typeface="Nunito 1 Light"/>
                <a:cs typeface="Nunito 1 Light"/>
                <a:sym typeface="Nunito 1 Light"/>
              </a:rPr>
              <a:t>Compassion</a:t>
            </a:r>
          </a:p>
        </p:txBody>
      </p:sp>
      <p:sp>
        <p:nvSpPr>
          <p:cNvPr id="13" name="TextBox 13"/>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21640800" cy="10972800"/>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21640800" cy="10972800"/>
            </a:xfrm>
            <a:prstGeom prst="rect">
              <a:avLst/>
            </a:prstGeom>
          </p:spPr>
        </p:pic>
      </p:grpSp>
      <p:grpSp>
        <p:nvGrpSpPr>
          <p:cNvPr id="4" name="Group 4"/>
          <p:cNvGrpSpPr/>
          <p:nvPr/>
        </p:nvGrpSpPr>
        <p:grpSpPr>
          <a:xfrm>
            <a:off x="16532924" y="9829159"/>
            <a:ext cx="700274" cy="457841"/>
            <a:chOff x="0" y="0"/>
            <a:chExt cx="396567" cy="259277"/>
          </a:xfrm>
        </p:grpSpPr>
        <p:sp>
          <p:nvSpPr>
            <p:cNvPr id="5" name="Freeform 5"/>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6" name="Group 6"/>
          <p:cNvGrpSpPr/>
          <p:nvPr/>
        </p:nvGrpSpPr>
        <p:grpSpPr>
          <a:xfrm>
            <a:off x="1028700" y="0"/>
            <a:ext cx="700274" cy="457841"/>
            <a:chOff x="0" y="0"/>
            <a:chExt cx="396567" cy="259277"/>
          </a:xfrm>
        </p:grpSpPr>
        <p:sp>
          <p:nvSpPr>
            <p:cNvPr id="7" name="Freeform 7"/>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8" name="TextBox 8"/>
          <p:cNvSpPr txBox="1"/>
          <p:nvPr/>
        </p:nvSpPr>
        <p:spPr>
          <a:xfrm>
            <a:off x="1378837" y="6437487"/>
            <a:ext cx="8220842" cy="720725"/>
          </a:xfrm>
          <a:prstGeom prst="rect">
            <a:avLst/>
          </a:prstGeom>
        </p:spPr>
        <p:txBody>
          <a:bodyPr lIns="0" tIns="0" rIns="0" bIns="0" rtlCol="0" anchor="t">
            <a:spAutoFit/>
          </a:bodyPr>
          <a:lstStyle/>
          <a:p>
            <a:pPr algn="l">
              <a:lnSpc>
                <a:spcPts val="5500"/>
              </a:lnSpc>
            </a:pPr>
            <a:r>
              <a:rPr lang="en-US" sz="5000" spc="150">
                <a:solidFill>
                  <a:srgbClr val="FFFFFF"/>
                </a:solidFill>
                <a:latin typeface="Anton"/>
                <a:ea typeface="Anton"/>
                <a:cs typeface="Anton"/>
                <a:sym typeface="Anton"/>
              </a:rPr>
              <a:t>CHOICE &amp; Control</a:t>
            </a:r>
          </a:p>
        </p:txBody>
      </p:sp>
      <p:sp>
        <p:nvSpPr>
          <p:cNvPr id="9" name="AutoShape 9"/>
          <p:cNvSpPr/>
          <p:nvPr/>
        </p:nvSpPr>
        <p:spPr>
          <a:xfrm rot="-10799999">
            <a:off x="1378837" y="7632229"/>
            <a:ext cx="1293047" cy="0"/>
          </a:xfrm>
          <a:prstGeom prst="line">
            <a:avLst/>
          </a:prstGeom>
          <a:ln w="47625" cap="flat">
            <a:solidFill>
              <a:srgbClr val="FFFFFF"/>
            </a:solidFill>
            <a:prstDash val="solid"/>
            <a:headEnd type="none" w="sm" len="sm"/>
            <a:tailEnd type="none" w="sm" len="sm"/>
          </a:ln>
        </p:spPr>
        <p:txBody>
          <a:bodyPr/>
          <a:lstStyle/>
          <a:p>
            <a:endParaRPr lang="en-US"/>
          </a:p>
        </p:txBody>
      </p:sp>
      <p:sp>
        <p:nvSpPr>
          <p:cNvPr id="10" name="TextBox 10"/>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TextBox 7"/>
          <p:cNvSpPr txBox="1"/>
          <p:nvPr/>
        </p:nvSpPr>
        <p:spPr>
          <a:xfrm>
            <a:off x="1028700" y="1104900"/>
            <a:ext cx="6615151" cy="1295400"/>
          </a:xfrm>
          <a:prstGeom prst="rect">
            <a:avLst/>
          </a:prstGeom>
        </p:spPr>
        <p:txBody>
          <a:bodyPr lIns="0" tIns="0" rIns="0" bIns="0" rtlCol="0" anchor="t">
            <a:spAutoFit/>
          </a:bodyPr>
          <a:lstStyle/>
          <a:p>
            <a:pPr algn="l">
              <a:lnSpc>
                <a:spcPts val="9900"/>
              </a:lnSpc>
            </a:pPr>
            <a:r>
              <a:rPr lang="en-US" sz="9000">
                <a:solidFill>
                  <a:srgbClr val="000000"/>
                </a:solidFill>
                <a:latin typeface="Anton"/>
                <a:ea typeface="Anton"/>
                <a:cs typeface="Anton"/>
                <a:sym typeface="Anton"/>
              </a:rPr>
              <a:t>SCENARIO</a:t>
            </a:r>
          </a:p>
        </p:txBody>
      </p:sp>
      <p:sp>
        <p:nvSpPr>
          <p:cNvPr id="8" name="TextBox 8"/>
          <p:cNvSpPr txBox="1"/>
          <p:nvPr/>
        </p:nvSpPr>
        <p:spPr>
          <a:xfrm>
            <a:off x="1028700" y="3691704"/>
            <a:ext cx="7089395" cy="5425440"/>
          </a:xfrm>
          <a:prstGeom prst="rect">
            <a:avLst/>
          </a:prstGeom>
        </p:spPr>
        <p:txBody>
          <a:bodyPr lIns="0" tIns="0" rIns="0" bIns="0" rtlCol="0" anchor="t">
            <a:spAutoFit/>
          </a:bodyPr>
          <a:lstStyle/>
          <a:p>
            <a:pPr algn="just">
              <a:lnSpc>
                <a:spcPts val="3359"/>
              </a:lnSpc>
            </a:pPr>
            <a:r>
              <a:rPr lang="en-US" sz="2400" spc="24">
                <a:solidFill>
                  <a:srgbClr val="000000"/>
                </a:solidFill>
                <a:latin typeface="Nunito 1 Light"/>
                <a:ea typeface="Nunito 1 Light"/>
                <a:cs typeface="Nunito 1 Light"/>
                <a:sym typeface="Nunito 1 Light"/>
              </a:rPr>
              <a:t>Nathan, a lawyer specialising in employment law, is representing a client named Maria who has filed a complaint of workplace harassment against her supervisor. Maria has been experiencing severe anxiety and distress as a result of the harassment, and she is hesitant to proceed with the legal process. </a:t>
            </a:r>
          </a:p>
          <a:p>
            <a:pPr algn="just">
              <a:lnSpc>
                <a:spcPts val="3359"/>
              </a:lnSpc>
            </a:pPr>
            <a:r>
              <a:rPr lang="en-US" sz="2400" spc="24">
                <a:solidFill>
                  <a:srgbClr val="000000"/>
                </a:solidFill>
                <a:latin typeface="Nunito 1 Light"/>
                <a:ea typeface="Nunito 1 Light"/>
                <a:cs typeface="Nunito 1 Light"/>
                <a:sym typeface="Nunito 1 Light"/>
              </a:rPr>
              <a:t>During their meeting, Maria confides in Nathan that she feels overwhelmed and powerless in the face of the harassment. She expresses concern about potential retaliation from her employer and worries about the impact the legal proceedings may have on her career. </a:t>
            </a:r>
          </a:p>
        </p:txBody>
      </p:sp>
      <p:sp>
        <p:nvSpPr>
          <p:cNvPr id="9" name="AutoShape 9"/>
          <p:cNvSpPr/>
          <p:nvPr/>
        </p:nvSpPr>
        <p:spPr>
          <a:xfrm>
            <a:off x="1028700" y="3018569"/>
            <a:ext cx="1400548" cy="0"/>
          </a:xfrm>
          <a:prstGeom prst="line">
            <a:avLst/>
          </a:prstGeom>
          <a:ln w="47625" cap="flat">
            <a:solidFill>
              <a:srgbClr val="000000"/>
            </a:solidFill>
            <a:prstDash val="solid"/>
            <a:headEnd type="none" w="sm" len="sm"/>
            <a:tailEnd type="none" w="sm" len="sm"/>
          </a:ln>
        </p:spPr>
        <p:txBody>
          <a:bodyPr/>
          <a:lstStyle/>
          <a:p>
            <a:endParaRPr lang="en-US"/>
          </a:p>
        </p:txBody>
      </p:sp>
      <p:grpSp>
        <p:nvGrpSpPr>
          <p:cNvPr id="10" name="Group 10"/>
          <p:cNvGrpSpPr/>
          <p:nvPr/>
        </p:nvGrpSpPr>
        <p:grpSpPr>
          <a:xfrm>
            <a:off x="1028700"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2" name="Group 12"/>
          <p:cNvGrpSpPr/>
          <p:nvPr/>
        </p:nvGrpSpPr>
        <p:grpSpPr>
          <a:xfrm>
            <a:off x="16559026" y="0"/>
            <a:ext cx="700274" cy="457841"/>
            <a:chOff x="0" y="0"/>
            <a:chExt cx="396567" cy="259277"/>
          </a:xfrm>
        </p:grpSpPr>
        <p:sp>
          <p:nvSpPr>
            <p:cNvPr id="13" name="Freeform 13"/>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4" name="TextBox 14"/>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TextBox 7"/>
          <p:cNvSpPr txBox="1"/>
          <p:nvPr/>
        </p:nvSpPr>
        <p:spPr>
          <a:xfrm>
            <a:off x="1028700" y="1104900"/>
            <a:ext cx="6615151" cy="1875795"/>
          </a:xfrm>
          <a:prstGeom prst="rect">
            <a:avLst/>
          </a:prstGeom>
        </p:spPr>
        <p:txBody>
          <a:bodyPr lIns="0" tIns="0" rIns="0" bIns="0" rtlCol="0" anchor="t">
            <a:spAutoFit/>
          </a:bodyPr>
          <a:lstStyle/>
          <a:p>
            <a:pPr algn="l">
              <a:lnSpc>
                <a:spcPts val="7370"/>
              </a:lnSpc>
            </a:pPr>
            <a:r>
              <a:rPr lang="en-US" sz="6700">
                <a:solidFill>
                  <a:srgbClr val="000000"/>
                </a:solidFill>
                <a:latin typeface="Anton"/>
                <a:ea typeface="Anton"/>
                <a:cs typeface="Anton"/>
                <a:sym typeface="Anton"/>
              </a:rPr>
              <a:t>LANGUAGE &amp; COMMUNICATION</a:t>
            </a:r>
          </a:p>
        </p:txBody>
      </p:sp>
      <p:sp>
        <p:nvSpPr>
          <p:cNvPr id="8" name="TextBox 8"/>
          <p:cNvSpPr txBox="1"/>
          <p:nvPr/>
        </p:nvSpPr>
        <p:spPr>
          <a:xfrm>
            <a:off x="1028700" y="3691704"/>
            <a:ext cx="7089395" cy="3180080"/>
          </a:xfrm>
          <a:prstGeom prst="rect">
            <a:avLst/>
          </a:prstGeom>
        </p:spPr>
        <p:txBody>
          <a:bodyPr lIns="0" tIns="0" rIns="0" bIns="0" rtlCol="0" anchor="t">
            <a:spAutoFit/>
          </a:bodyPr>
          <a:lstStyle/>
          <a:p>
            <a:pPr marL="496571" lvl="1" indent="-248285" algn="l">
              <a:lnSpc>
                <a:spcPts val="3220"/>
              </a:lnSpc>
              <a:buFont typeface="Arial"/>
              <a:buChar char="•"/>
            </a:pPr>
            <a:r>
              <a:rPr lang="en-US" sz="2300">
                <a:solidFill>
                  <a:srgbClr val="000000"/>
                </a:solidFill>
                <a:latin typeface="Nunito 1 Light"/>
                <a:ea typeface="Nunito 1 Light"/>
                <a:cs typeface="Nunito 1 Light"/>
                <a:sym typeface="Nunito 1 Light"/>
              </a:rPr>
              <a:t>Use simple, everyday conversational language.</a:t>
            </a:r>
          </a:p>
          <a:p>
            <a:pPr marL="496571" lvl="1" indent="-248285" algn="l">
              <a:lnSpc>
                <a:spcPts val="3220"/>
              </a:lnSpc>
              <a:buFont typeface="Arial"/>
              <a:buChar char="•"/>
            </a:pPr>
            <a:r>
              <a:rPr lang="en-US" sz="2300">
                <a:solidFill>
                  <a:srgbClr val="000000"/>
                </a:solidFill>
                <a:latin typeface="Nunito 1 Light"/>
                <a:ea typeface="Nunito 1 Light"/>
                <a:cs typeface="Nunito 1 Light"/>
                <a:sym typeface="Nunito 1 Light"/>
              </a:rPr>
              <a:t>Repeat explanations and ask the person to repeat back.</a:t>
            </a:r>
          </a:p>
          <a:p>
            <a:pPr marL="496571" lvl="1" indent="-248285" algn="l">
              <a:lnSpc>
                <a:spcPts val="3220"/>
              </a:lnSpc>
              <a:buFont typeface="Arial"/>
              <a:buChar char="•"/>
            </a:pPr>
            <a:r>
              <a:rPr lang="en-US" sz="2300">
                <a:solidFill>
                  <a:srgbClr val="000000"/>
                </a:solidFill>
                <a:latin typeface="Nunito 1 Light"/>
                <a:ea typeface="Nunito 1 Light"/>
                <a:cs typeface="Nunito 1 Light"/>
                <a:sym typeface="Nunito 1 Light"/>
              </a:rPr>
              <a:t>Is English a second language? Is an interpreter required?</a:t>
            </a:r>
          </a:p>
          <a:p>
            <a:pPr marL="496571" lvl="1" indent="-248285" algn="l">
              <a:lnSpc>
                <a:spcPts val="3220"/>
              </a:lnSpc>
              <a:buFont typeface="Arial"/>
              <a:buChar char="•"/>
            </a:pPr>
            <a:r>
              <a:rPr lang="en-US" sz="2300">
                <a:solidFill>
                  <a:srgbClr val="000000"/>
                </a:solidFill>
                <a:latin typeface="Nunito 1 Light"/>
                <a:ea typeface="Nunito 1 Light"/>
                <a:cs typeface="Nunito 1 Light"/>
                <a:sym typeface="Nunito 1 Light"/>
              </a:rPr>
              <a:t>Use appropriate language at the person’s level of understanding.</a:t>
            </a:r>
          </a:p>
          <a:p>
            <a:pPr marL="496571" lvl="1" indent="-248285" algn="l">
              <a:lnSpc>
                <a:spcPts val="3220"/>
              </a:lnSpc>
              <a:buFont typeface="Arial"/>
              <a:buChar char="•"/>
            </a:pPr>
            <a:r>
              <a:rPr lang="en-US" sz="2300">
                <a:solidFill>
                  <a:srgbClr val="000000"/>
                </a:solidFill>
                <a:latin typeface="Nunito 1 Light"/>
                <a:ea typeface="Nunito 1 Light"/>
                <a:cs typeface="Nunito 1 Light"/>
                <a:sym typeface="Nunito 1 Light"/>
              </a:rPr>
              <a:t>Avoid jargon.</a:t>
            </a:r>
          </a:p>
        </p:txBody>
      </p:sp>
      <p:sp>
        <p:nvSpPr>
          <p:cNvPr id="9" name="AutoShape 9"/>
          <p:cNvSpPr/>
          <p:nvPr/>
        </p:nvSpPr>
        <p:spPr>
          <a:xfrm>
            <a:off x="1028700" y="3018569"/>
            <a:ext cx="1400548" cy="0"/>
          </a:xfrm>
          <a:prstGeom prst="line">
            <a:avLst/>
          </a:prstGeom>
          <a:ln w="47625" cap="flat">
            <a:solidFill>
              <a:srgbClr val="000000"/>
            </a:solidFill>
            <a:prstDash val="solid"/>
            <a:headEnd type="none" w="sm" len="sm"/>
            <a:tailEnd type="none" w="sm" len="sm"/>
          </a:ln>
        </p:spPr>
        <p:txBody>
          <a:bodyPr/>
          <a:lstStyle/>
          <a:p>
            <a:endParaRPr lang="en-US"/>
          </a:p>
        </p:txBody>
      </p:sp>
      <p:grpSp>
        <p:nvGrpSpPr>
          <p:cNvPr id="10" name="Group 10"/>
          <p:cNvGrpSpPr/>
          <p:nvPr/>
        </p:nvGrpSpPr>
        <p:grpSpPr>
          <a:xfrm>
            <a:off x="1028700"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2" name="Group 12"/>
          <p:cNvGrpSpPr/>
          <p:nvPr/>
        </p:nvGrpSpPr>
        <p:grpSpPr>
          <a:xfrm>
            <a:off x="16559026" y="0"/>
            <a:ext cx="700274" cy="457841"/>
            <a:chOff x="0" y="0"/>
            <a:chExt cx="396567" cy="259277"/>
          </a:xfrm>
        </p:grpSpPr>
        <p:sp>
          <p:nvSpPr>
            <p:cNvPr id="13" name="Freeform 13"/>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4" name="TextBox 14"/>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TextBox 7"/>
          <p:cNvSpPr txBox="1"/>
          <p:nvPr/>
        </p:nvSpPr>
        <p:spPr>
          <a:xfrm>
            <a:off x="1028700" y="1104900"/>
            <a:ext cx="6615151" cy="1295400"/>
          </a:xfrm>
          <a:prstGeom prst="rect">
            <a:avLst/>
          </a:prstGeom>
        </p:spPr>
        <p:txBody>
          <a:bodyPr lIns="0" tIns="0" rIns="0" bIns="0" rtlCol="0" anchor="t">
            <a:spAutoFit/>
          </a:bodyPr>
          <a:lstStyle/>
          <a:p>
            <a:pPr algn="l">
              <a:lnSpc>
                <a:spcPts val="9900"/>
              </a:lnSpc>
            </a:pPr>
            <a:r>
              <a:rPr lang="en-US" sz="9000">
                <a:solidFill>
                  <a:srgbClr val="000000"/>
                </a:solidFill>
                <a:latin typeface="Anton"/>
                <a:ea typeface="Anton"/>
                <a:cs typeface="Anton"/>
                <a:sym typeface="Anton"/>
              </a:rPr>
              <a:t>GOALS</a:t>
            </a:r>
          </a:p>
        </p:txBody>
      </p:sp>
      <p:sp>
        <p:nvSpPr>
          <p:cNvPr id="8" name="TextBox 8"/>
          <p:cNvSpPr txBox="1"/>
          <p:nvPr/>
        </p:nvSpPr>
        <p:spPr>
          <a:xfrm>
            <a:off x="1028700" y="3682179"/>
            <a:ext cx="7089395" cy="2174875"/>
          </a:xfrm>
          <a:prstGeom prst="rect">
            <a:avLst/>
          </a:prstGeom>
        </p:spPr>
        <p:txBody>
          <a:bodyPr lIns="0" tIns="0" rIns="0" bIns="0" rtlCol="0" anchor="t">
            <a:spAutoFit/>
          </a:bodyPr>
          <a:lstStyle/>
          <a:p>
            <a:pPr marL="539749" lvl="1" indent="-269875" algn="l">
              <a:lnSpc>
                <a:spcPts val="3499"/>
              </a:lnSpc>
              <a:buFont typeface="Arial"/>
              <a:buChar char="•"/>
            </a:pPr>
            <a:r>
              <a:rPr lang="en-US" sz="2499">
                <a:solidFill>
                  <a:srgbClr val="000000"/>
                </a:solidFill>
                <a:latin typeface="Nunito 1 Light"/>
                <a:ea typeface="Nunito 1 Light"/>
                <a:cs typeface="Nunito 1 Light"/>
                <a:sym typeface="Nunito 1 Light"/>
              </a:rPr>
              <a:t>Describe what trauma is</a:t>
            </a:r>
          </a:p>
          <a:p>
            <a:pPr marL="539749" lvl="1" indent="-269875" algn="l">
              <a:lnSpc>
                <a:spcPts val="3499"/>
              </a:lnSpc>
              <a:buFont typeface="Arial"/>
              <a:buChar char="•"/>
            </a:pPr>
            <a:r>
              <a:rPr lang="en-US" sz="2499">
                <a:solidFill>
                  <a:srgbClr val="000000"/>
                </a:solidFill>
                <a:latin typeface="Nunito 1 Light"/>
                <a:ea typeface="Nunito 1 Light"/>
                <a:cs typeface="Nunito 1 Light"/>
                <a:sym typeface="Nunito 1 Light"/>
              </a:rPr>
              <a:t>Understand the impact and relevance of trauma</a:t>
            </a:r>
          </a:p>
          <a:p>
            <a:pPr marL="539749" lvl="1" indent="-269875" algn="l">
              <a:lnSpc>
                <a:spcPts val="3499"/>
              </a:lnSpc>
              <a:buFont typeface="Arial"/>
              <a:buChar char="•"/>
            </a:pPr>
            <a:r>
              <a:rPr lang="en-US" sz="2499">
                <a:solidFill>
                  <a:srgbClr val="000000"/>
                </a:solidFill>
                <a:latin typeface="Nunito 1 Light"/>
                <a:ea typeface="Nunito 1 Light"/>
                <a:cs typeface="Nunito 1 Light"/>
                <a:sym typeface="Nunito 1 Light"/>
              </a:rPr>
              <a:t>Understand Trauma Informed Care and how to create psychological safety </a:t>
            </a:r>
          </a:p>
        </p:txBody>
      </p:sp>
      <p:sp>
        <p:nvSpPr>
          <p:cNvPr id="9" name="AutoShape 9"/>
          <p:cNvSpPr/>
          <p:nvPr/>
        </p:nvSpPr>
        <p:spPr>
          <a:xfrm>
            <a:off x="1028700" y="3018569"/>
            <a:ext cx="1400548" cy="0"/>
          </a:xfrm>
          <a:prstGeom prst="line">
            <a:avLst/>
          </a:prstGeom>
          <a:ln w="47625" cap="flat">
            <a:solidFill>
              <a:srgbClr val="000000"/>
            </a:solidFill>
            <a:prstDash val="solid"/>
            <a:headEnd type="none" w="sm" len="sm"/>
            <a:tailEnd type="none" w="sm" len="sm"/>
          </a:ln>
        </p:spPr>
        <p:txBody>
          <a:bodyPr/>
          <a:lstStyle/>
          <a:p>
            <a:endParaRPr lang="en-US"/>
          </a:p>
        </p:txBody>
      </p:sp>
      <p:grpSp>
        <p:nvGrpSpPr>
          <p:cNvPr id="10" name="Group 10"/>
          <p:cNvGrpSpPr/>
          <p:nvPr/>
        </p:nvGrpSpPr>
        <p:grpSpPr>
          <a:xfrm>
            <a:off x="1028700"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2" name="Group 12"/>
          <p:cNvGrpSpPr/>
          <p:nvPr/>
        </p:nvGrpSpPr>
        <p:grpSpPr>
          <a:xfrm>
            <a:off x="16559026" y="0"/>
            <a:ext cx="700274" cy="457841"/>
            <a:chOff x="0" y="0"/>
            <a:chExt cx="396567" cy="259277"/>
          </a:xfrm>
        </p:grpSpPr>
        <p:sp>
          <p:nvSpPr>
            <p:cNvPr id="13" name="Freeform 13"/>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4" name="TextBox 14"/>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0"/>
            <a:ext cx="15636240" cy="10287000"/>
            <a:chOff x="0" y="0"/>
            <a:chExt cx="9652000" cy="6350000"/>
          </a:xfrm>
        </p:grpSpPr>
        <p:sp>
          <p:nvSpPr>
            <p:cNvPr id="3" name="Freeform 3"/>
            <p:cNvSpPr/>
            <p:nvPr/>
          </p:nvSpPr>
          <p:spPr>
            <a:xfrm flipH="1">
              <a:off x="0" y="0"/>
              <a:ext cx="9391650" cy="6350000"/>
            </a:xfrm>
            <a:custGeom>
              <a:avLst/>
              <a:gdLst/>
              <a:ahLst/>
              <a:cxnLst/>
              <a:rect l="l" t="t" r="r" b="b"/>
              <a:pathLst>
                <a:path w="9391650" h="6350000">
                  <a:moveTo>
                    <a:pt x="9391650" y="0"/>
                  </a:moveTo>
                  <a:lnTo>
                    <a:pt x="9391650" y="6350000"/>
                  </a:lnTo>
                  <a:lnTo>
                    <a:pt x="5601970" y="635000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4064000" y="0"/>
              <a:ext cx="5588000" cy="6350000"/>
            </a:xfrm>
            <a:custGeom>
              <a:avLst/>
              <a:gdLst/>
              <a:ahLst/>
              <a:cxnLst/>
              <a:rect l="l" t="t" r="r" b="b"/>
              <a:pathLst>
                <a:path w="5588000" h="6350000">
                  <a:moveTo>
                    <a:pt x="5588000" y="6350000"/>
                  </a:moveTo>
                  <a:lnTo>
                    <a:pt x="0" y="6350000"/>
                  </a:lnTo>
                  <a:lnTo>
                    <a:pt x="5588000" y="0"/>
                  </a:lnTo>
                  <a:close/>
                </a:path>
              </a:pathLst>
            </a:custGeom>
            <a:solidFill>
              <a:srgbClr val="FFFFFF"/>
            </a:solidFill>
          </p:spPr>
          <p:txBody>
            <a:bodyPr/>
            <a:lstStyle/>
            <a:p>
              <a:endParaRPr lang="en-US"/>
            </a:p>
          </p:txBody>
        </p:sp>
      </p:grpSp>
      <p:sp>
        <p:nvSpPr>
          <p:cNvPr id="5" name="Freeform 5"/>
          <p:cNvSpPr/>
          <p:nvPr/>
        </p:nvSpPr>
        <p:spPr>
          <a:xfrm rot="-2915755">
            <a:off x="3852642" y="5030351"/>
            <a:ext cx="14115200" cy="679294"/>
          </a:xfrm>
          <a:custGeom>
            <a:avLst/>
            <a:gdLst/>
            <a:ahLst/>
            <a:cxnLst/>
            <a:rect l="l" t="t" r="r" b="b"/>
            <a:pathLst>
              <a:path w="14115200" h="679294">
                <a:moveTo>
                  <a:pt x="0" y="0"/>
                </a:moveTo>
                <a:lnTo>
                  <a:pt x="14115200" y="0"/>
                </a:lnTo>
                <a:lnTo>
                  <a:pt x="14115200" y="679294"/>
                </a:lnTo>
                <a:lnTo>
                  <a:pt x="0" y="679294"/>
                </a:lnTo>
                <a:lnTo>
                  <a:pt x="0" y="0"/>
                </a:lnTo>
                <a:close/>
              </a:path>
            </a:pathLst>
          </a:custGeom>
          <a:blipFill>
            <a:blip r:embed="rId4" cstate="email">
              <a:alphaModFix amt="64000"/>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17909556" y="4251108"/>
            <a:ext cx="378444" cy="1118890"/>
            <a:chOff x="0" y="0"/>
            <a:chExt cx="195908" cy="579213"/>
          </a:xfrm>
        </p:grpSpPr>
        <p:sp>
          <p:nvSpPr>
            <p:cNvPr id="7" name="Freeform 7"/>
            <p:cNvSpPr/>
            <p:nvPr/>
          </p:nvSpPr>
          <p:spPr>
            <a:xfrm>
              <a:off x="0" y="0"/>
              <a:ext cx="195908" cy="579213"/>
            </a:xfrm>
            <a:custGeom>
              <a:avLst/>
              <a:gdLst/>
              <a:ahLst/>
              <a:cxnLst/>
              <a:rect l="l" t="t" r="r" b="b"/>
              <a:pathLst>
                <a:path w="195908" h="579213">
                  <a:moveTo>
                    <a:pt x="0" y="0"/>
                  </a:moveTo>
                  <a:lnTo>
                    <a:pt x="195908" y="0"/>
                  </a:lnTo>
                  <a:lnTo>
                    <a:pt x="195908" y="579213"/>
                  </a:lnTo>
                  <a:lnTo>
                    <a:pt x="0" y="579213"/>
                  </a:lnTo>
                  <a:close/>
                </a:path>
              </a:pathLst>
            </a:custGeom>
            <a:solidFill>
              <a:srgbClr val="000000"/>
            </a:solidFill>
          </p:spPr>
          <p:txBody>
            <a:bodyPr/>
            <a:lstStyle/>
            <a:p>
              <a:endParaRPr lang="en-US"/>
            </a:p>
          </p:txBody>
        </p:sp>
      </p:grpSp>
      <p:grpSp>
        <p:nvGrpSpPr>
          <p:cNvPr id="8" name="Group 8"/>
          <p:cNvGrpSpPr/>
          <p:nvPr/>
        </p:nvGrpSpPr>
        <p:grpSpPr>
          <a:xfrm>
            <a:off x="16559026" y="0"/>
            <a:ext cx="700274" cy="457841"/>
            <a:chOff x="0" y="0"/>
            <a:chExt cx="396567" cy="259277"/>
          </a:xfrm>
        </p:grpSpPr>
        <p:sp>
          <p:nvSpPr>
            <p:cNvPr id="9" name="Freeform 9"/>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0" name="Group 10"/>
          <p:cNvGrpSpPr/>
          <p:nvPr/>
        </p:nvGrpSpPr>
        <p:grpSpPr>
          <a:xfrm>
            <a:off x="16532924"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2" name="AutoShape 12"/>
          <p:cNvSpPr/>
          <p:nvPr/>
        </p:nvSpPr>
        <p:spPr>
          <a:xfrm rot="-5399999">
            <a:off x="16562862" y="5766211"/>
            <a:ext cx="1293047" cy="0"/>
          </a:xfrm>
          <a:prstGeom prst="line">
            <a:avLst/>
          </a:prstGeom>
          <a:ln w="47625" cap="flat">
            <a:solidFill>
              <a:srgbClr val="000000"/>
            </a:solidFill>
            <a:prstDash val="solid"/>
            <a:headEnd type="none" w="sm" len="sm"/>
            <a:tailEnd type="none" w="sm" len="sm"/>
          </a:ln>
        </p:spPr>
        <p:txBody>
          <a:bodyPr/>
          <a:lstStyle/>
          <a:p>
            <a:endParaRPr lang="en-US"/>
          </a:p>
        </p:txBody>
      </p:sp>
      <p:sp>
        <p:nvSpPr>
          <p:cNvPr id="13" name="TextBox 13"/>
          <p:cNvSpPr txBox="1"/>
          <p:nvPr/>
        </p:nvSpPr>
        <p:spPr>
          <a:xfrm>
            <a:off x="11790690" y="4193925"/>
            <a:ext cx="5442508" cy="648970"/>
          </a:xfrm>
          <a:prstGeom prst="rect">
            <a:avLst/>
          </a:prstGeom>
        </p:spPr>
        <p:txBody>
          <a:bodyPr lIns="0" tIns="0" rIns="0" bIns="0" rtlCol="0" anchor="t">
            <a:spAutoFit/>
          </a:bodyPr>
          <a:lstStyle/>
          <a:p>
            <a:pPr algn="r">
              <a:lnSpc>
                <a:spcPts val="5060"/>
              </a:lnSpc>
            </a:pPr>
            <a:r>
              <a:rPr lang="en-US" sz="4600">
                <a:solidFill>
                  <a:srgbClr val="000000"/>
                </a:solidFill>
                <a:latin typeface="Anton"/>
                <a:ea typeface="Anton"/>
                <a:cs typeface="Anton"/>
                <a:sym typeface="Anton"/>
              </a:rPr>
              <a:t>THIS TRAINING CONTAINS</a:t>
            </a:r>
          </a:p>
        </p:txBody>
      </p:sp>
      <p:sp>
        <p:nvSpPr>
          <p:cNvPr id="14" name="TextBox 14"/>
          <p:cNvSpPr txBox="1"/>
          <p:nvPr/>
        </p:nvSpPr>
        <p:spPr>
          <a:xfrm>
            <a:off x="12203207" y="5822506"/>
            <a:ext cx="3629443" cy="1736725"/>
          </a:xfrm>
          <a:prstGeom prst="rect">
            <a:avLst/>
          </a:prstGeom>
        </p:spPr>
        <p:txBody>
          <a:bodyPr lIns="0" tIns="0" rIns="0" bIns="0" rtlCol="0" anchor="t">
            <a:spAutoFit/>
          </a:bodyPr>
          <a:lstStyle/>
          <a:p>
            <a:pPr algn="just">
              <a:lnSpc>
                <a:spcPts val="3499"/>
              </a:lnSpc>
            </a:pPr>
            <a:r>
              <a:rPr lang="en-US" sz="2499">
                <a:solidFill>
                  <a:srgbClr val="000000"/>
                </a:solidFill>
                <a:latin typeface="Nunito 1 Light"/>
                <a:ea typeface="Nunito 1 Light"/>
                <a:cs typeface="Nunito 1 Light"/>
                <a:sym typeface="Nunito 1 Light"/>
              </a:rPr>
              <a:t>Reference to :</a:t>
            </a:r>
          </a:p>
          <a:p>
            <a:pPr algn="just">
              <a:lnSpc>
                <a:spcPts val="3499"/>
              </a:lnSpc>
            </a:pPr>
            <a:r>
              <a:rPr lang="en-US" sz="2499" spc="74">
                <a:solidFill>
                  <a:srgbClr val="000000"/>
                </a:solidFill>
                <a:latin typeface="Nunito 1 Light"/>
                <a:ea typeface="Nunito 1 Light"/>
                <a:cs typeface="Nunito 1 Light"/>
                <a:sym typeface="Nunito 1 Light"/>
              </a:rPr>
              <a:t>•Traumatic events</a:t>
            </a:r>
          </a:p>
          <a:p>
            <a:pPr algn="just">
              <a:lnSpc>
                <a:spcPts val="3499"/>
              </a:lnSpc>
            </a:pPr>
            <a:r>
              <a:rPr lang="en-US" sz="2499" spc="74">
                <a:solidFill>
                  <a:srgbClr val="000000"/>
                </a:solidFill>
                <a:latin typeface="Nunito 1 Light"/>
                <a:ea typeface="Nunito 1 Light"/>
                <a:cs typeface="Nunito 1 Light"/>
                <a:sym typeface="Nunito 1 Light"/>
              </a:rPr>
              <a:t>•Childhood trauma</a:t>
            </a:r>
          </a:p>
          <a:p>
            <a:pPr algn="just">
              <a:lnSpc>
                <a:spcPts val="3499"/>
              </a:lnSpc>
            </a:pPr>
            <a:r>
              <a:rPr lang="en-US" sz="2499" spc="74">
                <a:solidFill>
                  <a:srgbClr val="000000"/>
                </a:solidFill>
                <a:latin typeface="Nunito 1 Light"/>
                <a:ea typeface="Nunito 1 Light"/>
                <a:cs typeface="Nunito 1 Light"/>
                <a:sym typeface="Nunito 1 Light"/>
              </a:rPr>
              <a:t>•Impact of trauma</a:t>
            </a:r>
          </a:p>
        </p:txBody>
      </p:sp>
      <p:sp>
        <p:nvSpPr>
          <p:cNvPr id="15" name="TextBox 15"/>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TextBox 7"/>
          <p:cNvSpPr txBox="1"/>
          <p:nvPr/>
        </p:nvSpPr>
        <p:spPr>
          <a:xfrm>
            <a:off x="1028700" y="1104900"/>
            <a:ext cx="6615151" cy="2552700"/>
          </a:xfrm>
          <a:prstGeom prst="rect">
            <a:avLst/>
          </a:prstGeom>
        </p:spPr>
        <p:txBody>
          <a:bodyPr lIns="0" tIns="0" rIns="0" bIns="0" rtlCol="0" anchor="t">
            <a:spAutoFit/>
          </a:bodyPr>
          <a:lstStyle/>
          <a:p>
            <a:pPr algn="l">
              <a:lnSpc>
                <a:spcPts val="9900"/>
              </a:lnSpc>
            </a:pPr>
            <a:r>
              <a:rPr lang="en-US" sz="9000">
                <a:solidFill>
                  <a:srgbClr val="000000"/>
                </a:solidFill>
                <a:latin typeface="Anton"/>
                <a:ea typeface="Anton"/>
                <a:cs typeface="Anton"/>
                <a:sym typeface="Anton"/>
              </a:rPr>
              <a:t>DESCRIBE AN IDEAL CLIENT</a:t>
            </a:r>
          </a:p>
        </p:txBody>
      </p:sp>
      <p:grpSp>
        <p:nvGrpSpPr>
          <p:cNvPr id="8" name="Group 8"/>
          <p:cNvGrpSpPr/>
          <p:nvPr/>
        </p:nvGrpSpPr>
        <p:grpSpPr>
          <a:xfrm>
            <a:off x="1028700" y="9829159"/>
            <a:ext cx="700274" cy="457841"/>
            <a:chOff x="0" y="0"/>
            <a:chExt cx="396567" cy="259277"/>
          </a:xfrm>
        </p:grpSpPr>
        <p:sp>
          <p:nvSpPr>
            <p:cNvPr id="9" name="Freeform 9"/>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0" name="Group 10"/>
          <p:cNvGrpSpPr/>
          <p:nvPr/>
        </p:nvGrpSpPr>
        <p:grpSpPr>
          <a:xfrm>
            <a:off x="16559026" y="0"/>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2" name="TextBox 12"/>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sp>
        <p:nvSpPr>
          <p:cNvPr id="13" name="TextBox 13"/>
          <p:cNvSpPr txBox="1"/>
          <p:nvPr/>
        </p:nvSpPr>
        <p:spPr>
          <a:xfrm>
            <a:off x="1028700" y="4580422"/>
            <a:ext cx="7089395" cy="422275"/>
          </a:xfrm>
          <a:prstGeom prst="rect">
            <a:avLst/>
          </a:prstGeom>
        </p:spPr>
        <p:txBody>
          <a:bodyPr lIns="0" tIns="0" rIns="0" bIns="0" rtlCol="0" anchor="t">
            <a:spAutoFit/>
          </a:bodyPr>
          <a:lstStyle/>
          <a:p>
            <a:pPr algn="l">
              <a:lnSpc>
                <a:spcPts val="3499"/>
              </a:lnSpc>
            </a:pPr>
            <a:r>
              <a:rPr lang="en-US" sz="2499">
                <a:solidFill>
                  <a:srgbClr val="000000"/>
                </a:solidFill>
                <a:latin typeface="Nunito 1"/>
                <a:ea typeface="Nunito 1"/>
                <a:cs typeface="Nunito 1"/>
                <a:sym typeface="Nunito 1"/>
              </a:rPr>
              <a:t>What would you notice in their behaviour?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TextBox 7"/>
          <p:cNvSpPr txBox="1"/>
          <p:nvPr/>
        </p:nvSpPr>
        <p:spPr>
          <a:xfrm>
            <a:off x="1028700" y="1095375"/>
            <a:ext cx="6615151" cy="1965330"/>
          </a:xfrm>
          <a:prstGeom prst="rect">
            <a:avLst/>
          </a:prstGeom>
        </p:spPr>
        <p:txBody>
          <a:bodyPr lIns="0" tIns="0" rIns="0" bIns="0" rtlCol="0" anchor="t">
            <a:spAutoFit/>
          </a:bodyPr>
          <a:lstStyle/>
          <a:p>
            <a:pPr algn="l">
              <a:lnSpc>
                <a:spcPts val="7700"/>
              </a:lnSpc>
            </a:pPr>
            <a:r>
              <a:rPr lang="en-US" sz="7000">
                <a:solidFill>
                  <a:srgbClr val="000000"/>
                </a:solidFill>
                <a:latin typeface="Anton"/>
                <a:ea typeface="Anton"/>
                <a:cs typeface="Anton"/>
                <a:sym typeface="Anton"/>
              </a:rPr>
              <a:t>TRAUMA-INFORMED PRACTICE</a:t>
            </a:r>
          </a:p>
        </p:txBody>
      </p:sp>
      <p:sp>
        <p:nvSpPr>
          <p:cNvPr id="8" name="TextBox 8"/>
          <p:cNvSpPr txBox="1"/>
          <p:nvPr/>
        </p:nvSpPr>
        <p:spPr>
          <a:xfrm>
            <a:off x="1028700" y="4042869"/>
            <a:ext cx="7089395" cy="2910840"/>
          </a:xfrm>
          <a:prstGeom prst="rect">
            <a:avLst/>
          </a:prstGeom>
        </p:spPr>
        <p:txBody>
          <a:bodyPr lIns="0" tIns="0" rIns="0" bIns="0" rtlCol="0" anchor="t">
            <a:spAutoFit/>
          </a:bodyPr>
          <a:lstStyle/>
          <a:p>
            <a:pPr algn="l">
              <a:lnSpc>
                <a:spcPts val="3359"/>
              </a:lnSpc>
            </a:pPr>
            <a:r>
              <a:rPr lang="en-US" sz="2400">
                <a:solidFill>
                  <a:srgbClr val="000000"/>
                </a:solidFill>
                <a:latin typeface="Nunito 1 Light"/>
                <a:ea typeface="Nunito 1 Light"/>
                <a:cs typeface="Nunito 1 Light"/>
                <a:sym typeface="Nunito 1 Light"/>
              </a:rPr>
              <a:t>The goal of trauma informed practice is to interact with people in a way that creates a sense of psychological </a:t>
            </a:r>
            <a:r>
              <a:rPr lang="en-US" sz="2400" b="1">
                <a:solidFill>
                  <a:srgbClr val="000000"/>
                </a:solidFill>
                <a:latin typeface="Nunito 1 Bold"/>
                <a:ea typeface="Nunito 1 Bold"/>
                <a:cs typeface="Nunito 1 Bold"/>
                <a:sym typeface="Nunito 1 Bold"/>
              </a:rPr>
              <a:t>safety</a:t>
            </a:r>
            <a:r>
              <a:rPr lang="en-US" sz="2400">
                <a:solidFill>
                  <a:srgbClr val="000000"/>
                </a:solidFill>
                <a:latin typeface="Nunito 1 Light"/>
                <a:ea typeface="Nunito 1 Light"/>
                <a:cs typeface="Nunito 1 Light"/>
                <a:sym typeface="Nunito 1 Light"/>
              </a:rPr>
              <a:t>.</a:t>
            </a:r>
          </a:p>
          <a:p>
            <a:pPr algn="l">
              <a:lnSpc>
                <a:spcPts val="3359"/>
              </a:lnSpc>
            </a:pPr>
            <a:endParaRPr lang="en-US" sz="2400">
              <a:solidFill>
                <a:srgbClr val="000000"/>
              </a:solidFill>
              <a:latin typeface="Nunito 1 Light"/>
              <a:ea typeface="Nunito 1 Light"/>
              <a:cs typeface="Nunito 1 Light"/>
              <a:sym typeface="Nunito 1 Light"/>
            </a:endParaRPr>
          </a:p>
          <a:p>
            <a:pPr algn="l">
              <a:lnSpc>
                <a:spcPts val="3359"/>
              </a:lnSpc>
            </a:pPr>
            <a:r>
              <a:rPr lang="en-US" sz="2400">
                <a:solidFill>
                  <a:srgbClr val="000000"/>
                </a:solidFill>
                <a:latin typeface="Nunito 1 Light"/>
                <a:ea typeface="Nunito 1 Light"/>
                <a:cs typeface="Nunito 1 Light"/>
                <a:sym typeface="Nunito 1 Light"/>
              </a:rPr>
              <a:t>It is about giving people </a:t>
            </a:r>
            <a:r>
              <a:rPr lang="en-US" sz="2400" b="1">
                <a:solidFill>
                  <a:srgbClr val="000000"/>
                </a:solidFill>
                <a:latin typeface="Nunito 1 Bold"/>
                <a:ea typeface="Nunito 1 Bold"/>
                <a:cs typeface="Nunito 1 Bold"/>
                <a:sym typeface="Nunito 1 Bold"/>
              </a:rPr>
              <a:t>choice</a:t>
            </a:r>
            <a:r>
              <a:rPr lang="en-US" sz="2400">
                <a:solidFill>
                  <a:srgbClr val="000000"/>
                </a:solidFill>
                <a:latin typeface="Nunito 1 Light"/>
                <a:ea typeface="Nunito 1 Light"/>
                <a:cs typeface="Nunito 1 Light"/>
                <a:sym typeface="Nunito 1 Light"/>
              </a:rPr>
              <a:t> and </a:t>
            </a:r>
            <a:r>
              <a:rPr lang="en-US" sz="2400" b="1">
                <a:solidFill>
                  <a:srgbClr val="000000"/>
                </a:solidFill>
                <a:latin typeface="Nunito 1 Bold"/>
                <a:ea typeface="Nunito 1 Bold"/>
                <a:cs typeface="Nunito 1 Bold"/>
                <a:sym typeface="Nunito 1 Bold"/>
              </a:rPr>
              <a:t>control</a:t>
            </a:r>
            <a:r>
              <a:rPr lang="en-US" sz="2400">
                <a:solidFill>
                  <a:srgbClr val="000000"/>
                </a:solidFill>
                <a:latin typeface="Nunito 1 Light"/>
                <a:ea typeface="Nunito 1 Light"/>
                <a:cs typeface="Nunito 1 Light"/>
                <a:sym typeface="Nunito 1 Light"/>
              </a:rPr>
              <a:t> over decisions that affect them so they can build feelings of control and </a:t>
            </a:r>
            <a:r>
              <a:rPr lang="en-US" sz="2400" b="1">
                <a:solidFill>
                  <a:srgbClr val="000000"/>
                </a:solidFill>
                <a:latin typeface="Nunito 1 Bold"/>
                <a:ea typeface="Nunito 1 Bold"/>
                <a:cs typeface="Nunito 1 Bold"/>
                <a:sym typeface="Nunito 1 Bold"/>
              </a:rPr>
              <a:t>empowerment</a:t>
            </a:r>
            <a:r>
              <a:rPr lang="en-US" sz="2400">
                <a:solidFill>
                  <a:srgbClr val="000000"/>
                </a:solidFill>
                <a:latin typeface="Nunito 1 Light"/>
                <a:ea typeface="Nunito 1 Light"/>
                <a:cs typeface="Nunito 1 Light"/>
                <a:sym typeface="Nunito 1 Light"/>
              </a:rPr>
              <a:t>.</a:t>
            </a:r>
          </a:p>
        </p:txBody>
      </p:sp>
      <p:sp>
        <p:nvSpPr>
          <p:cNvPr id="9" name="AutoShape 9"/>
          <p:cNvSpPr/>
          <p:nvPr/>
        </p:nvSpPr>
        <p:spPr>
          <a:xfrm>
            <a:off x="1028700" y="3018569"/>
            <a:ext cx="1400548" cy="0"/>
          </a:xfrm>
          <a:prstGeom prst="line">
            <a:avLst/>
          </a:prstGeom>
          <a:ln w="47625" cap="flat">
            <a:solidFill>
              <a:srgbClr val="000000"/>
            </a:solidFill>
            <a:prstDash val="solid"/>
            <a:headEnd type="none" w="sm" len="sm"/>
            <a:tailEnd type="none" w="sm" len="sm"/>
          </a:ln>
        </p:spPr>
        <p:txBody>
          <a:bodyPr/>
          <a:lstStyle/>
          <a:p>
            <a:endParaRPr lang="en-US"/>
          </a:p>
        </p:txBody>
      </p:sp>
      <p:grpSp>
        <p:nvGrpSpPr>
          <p:cNvPr id="10" name="Group 10"/>
          <p:cNvGrpSpPr/>
          <p:nvPr/>
        </p:nvGrpSpPr>
        <p:grpSpPr>
          <a:xfrm>
            <a:off x="1028700"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2" name="Group 12"/>
          <p:cNvGrpSpPr/>
          <p:nvPr/>
        </p:nvGrpSpPr>
        <p:grpSpPr>
          <a:xfrm>
            <a:off x="16559026" y="0"/>
            <a:ext cx="700274" cy="457841"/>
            <a:chOff x="0" y="0"/>
            <a:chExt cx="396567" cy="259277"/>
          </a:xfrm>
        </p:grpSpPr>
        <p:sp>
          <p:nvSpPr>
            <p:cNvPr id="13" name="Freeform 13"/>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4" name="TextBox 14"/>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270684" cy="10287000"/>
            <a:chOff x="0" y="0"/>
            <a:chExt cx="12360912" cy="13716000"/>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360912" cy="13716000"/>
            </a:xfrm>
            <a:prstGeom prst="rect">
              <a:avLst/>
            </a:prstGeom>
          </p:spPr>
        </p:pic>
      </p:grpSp>
      <p:grpSp>
        <p:nvGrpSpPr>
          <p:cNvPr id="4" name="Group 4"/>
          <p:cNvGrpSpPr/>
          <p:nvPr/>
        </p:nvGrpSpPr>
        <p:grpSpPr>
          <a:xfrm>
            <a:off x="17909556" y="3218342"/>
            <a:ext cx="378444" cy="1042690"/>
            <a:chOff x="0" y="0"/>
            <a:chExt cx="195908" cy="539767"/>
          </a:xfrm>
        </p:grpSpPr>
        <p:sp>
          <p:nvSpPr>
            <p:cNvPr id="5" name="Freeform 5"/>
            <p:cNvSpPr/>
            <p:nvPr/>
          </p:nvSpPr>
          <p:spPr>
            <a:xfrm>
              <a:off x="0" y="0"/>
              <a:ext cx="195908" cy="539767"/>
            </a:xfrm>
            <a:custGeom>
              <a:avLst/>
              <a:gdLst/>
              <a:ahLst/>
              <a:cxnLst/>
              <a:rect l="l" t="t" r="r" b="b"/>
              <a:pathLst>
                <a:path w="195908" h="539767">
                  <a:moveTo>
                    <a:pt x="0" y="0"/>
                  </a:moveTo>
                  <a:lnTo>
                    <a:pt x="195908" y="0"/>
                  </a:lnTo>
                  <a:lnTo>
                    <a:pt x="195908" y="539767"/>
                  </a:lnTo>
                  <a:lnTo>
                    <a:pt x="0" y="539767"/>
                  </a:lnTo>
                  <a:close/>
                </a:path>
              </a:pathLst>
            </a:custGeom>
            <a:solidFill>
              <a:srgbClr val="000000"/>
            </a:solidFill>
          </p:spPr>
          <p:txBody>
            <a:bodyPr/>
            <a:lstStyle/>
            <a:p>
              <a:endParaRPr lang="en-US"/>
            </a:p>
          </p:txBody>
        </p:sp>
      </p:grpSp>
      <p:grpSp>
        <p:nvGrpSpPr>
          <p:cNvPr id="6" name="Group 6"/>
          <p:cNvGrpSpPr/>
          <p:nvPr/>
        </p:nvGrpSpPr>
        <p:grpSpPr>
          <a:xfrm>
            <a:off x="16559026" y="0"/>
            <a:ext cx="700274" cy="457841"/>
            <a:chOff x="0" y="0"/>
            <a:chExt cx="396567" cy="259277"/>
          </a:xfrm>
        </p:grpSpPr>
        <p:sp>
          <p:nvSpPr>
            <p:cNvPr id="7" name="Freeform 7"/>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8" name="Group 8"/>
          <p:cNvGrpSpPr/>
          <p:nvPr/>
        </p:nvGrpSpPr>
        <p:grpSpPr>
          <a:xfrm>
            <a:off x="16532924" y="9829159"/>
            <a:ext cx="700274" cy="457841"/>
            <a:chOff x="0" y="0"/>
            <a:chExt cx="396567" cy="259277"/>
          </a:xfrm>
        </p:grpSpPr>
        <p:sp>
          <p:nvSpPr>
            <p:cNvPr id="9" name="Freeform 9"/>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0" name="AutoShape 10"/>
          <p:cNvSpPr/>
          <p:nvPr/>
        </p:nvSpPr>
        <p:spPr>
          <a:xfrm>
            <a:off x="15940151" y="4213407"/>
            <a:ext cx="1293047" cy="0"/>
          </a:xfrm>
          <a:prstGeom prst="line">
            <a:avLst/>
          </a:prstGeom>
          <a:ln w="47625" cap="flat">
            <a:solidFill>
              <a:srgbClr val="000000"/>
            </a:solidFill>
            <a:prstDash val="solid"/>
            <a:headEnd type="none" w="sm" len="sm"/>
            <a:tailEnd type="none" w="sm" len="sm"/>
          </a:ln>
        </p:spPr>
        <p:txBody>
          <a:bodyPr/>
          <a:lstStyle/>
          <a:p>
            <a:endParaRPr lang="en-US"/>
          </a:p>
        </p:txBody>
      </p:sp>
      <p:sp>
        <p:nvSpPr>
          <p:cNvPr id="11" name="TextBox 11"/>
          <p:cNvSpPr txBox="1"/>
          <p:nvPr/>
        </p:nvSpPr>
        <p:spPr>
          <a:xfrm>
            <a:off x="11940850" y="2796404"/>
            <a:ext cx="5318450" cy="605790"/>
          </a:xfrm>
          <a:prstGeom prst="rect">
            <a:avLst/>
          </a:prstGeom>
        </p:spPr>
        <p:txBody>
          <a:bodyPr lIns="0" tIns="0" rIns="0" bIns="0" rtlCol="0" anchor="t">
            <a:spAutoFit/>
          </a:bodyPr>
          <a:lstStyle/>
          <a:p>
            <a:pPr algn="r">
              <a:lnSpc>
                <a:spcPts val="4620"/>
              </a:lnSpc>
            </a:pPr>
            <a:r>
              <a:rPr lang="en-US" sz="4200">
                <a:solidFill>
                  <a:srgbClr val="000000"/>
                </a:solidFill>
                <a:latin typeface="Anton"/>
                <a:ea typeface="Anton"/>
                <a:cs typeface="Anton"/>
                <a:sym typeface="Anton"/>
              </a:rPr>
              <a:t>KEY IDEA: “DO NO HARM.”</a:t>
            </a:r>
          </a:p>
        </p:txBody>
      </p:sp>
      <p:sp>
        <p:nvSpPr>
          <p:cNvPr id="12" name="TextBox 12"/>
          <p:cNvSpPr txBox="1"/>
          <p:nvPr/>
        </p:nvSpPr>
        <p:spPr>
          <a:xfrm>
            <a:off x="12228018" y="4561036"/>
            <a:ext cx="5031282" cy="3051175"/>
          </a:xfrm>
          <a:prstGeom prst="rect">
            <a:avLst/>
          </a:prstGeom>
        </p:spPr>
        <p:txBody>
          <a:bodyPr lIns="0" tIns="0" rIns="0" bIns="0" rtlCol="0" anchor="t">
            <a:spAutoFit/>
          </a:bodyPr>
          <a:lstStyle/>
          <a:p>
            <a:pPr algn="r">
              <a:lnSpc>
                <a:spcPts val="3499"/>
              </a:lnSpc>
            </a:pPr>
            <a:r>
              <a:rPr lang="en-US" sz="2499" spc="74">
                <a:solidFill>
                  <a:srgbClr val="000000"/>
                </a:solidFill>
                <a:latin typeface="Nunito 1 Light"/>
                <a:ea typeface="Nunito 1 Light"/>
                <a:cs typeface="Nunito 1 Light"/>
                <a:sym typeface="Nunito 1 Light"/>
              </a:rPr>
              <a:t>Trauma-informed care is NOT about talking with people about their traumatic experiences.</a:t>
            </a:r>
          </a:p>
          <a:p>
            <a:pPr algn="r">
              <a:lnSpc>
                <a:spcPts val="3499"/>
              </a:lnSpc>
            </a:pPr>
            <a:endParaRPr lang="en-US" sz="2499" spc="74">
              <a:solidFill>
                <a:srgbClr val="000000"/>
              </a:solidFill>
              <a:latin typeface="Nunito 1 Light"/>
              <a:ea typeface="Nunito 1 Light"/>
              <a:cs typeface="Nunito 1 Light"/>
              <a:sym typeface="Nunito 1 Light"/>
            </a:endParaRPr>
          </a:p>
          <a:p>
            <a:pPr algn="r">
              <a:lnSpc>
                <a:spcPts val="3499"/>
              </a:lnSpc>
            </a:pPr>
            <a:r>
              <a:rPr lang="en-US" sz="2499" spc="74">
                <a:solidFill>
                  <a:srgbClr val="000000"/>
                </a:solidFill>
                <a:latin typeface="Nunito 1 Light"/>
                <a:ea typeface="Nunito 1 Light"/>
                <a:cs typeface="Nunito 1 Light"/>
                <a:sym typeface="Nunito 1 Light"/>
              </a:rPr>
              <a:t>You CAN provide trauma-informed care without talking﻿ to people about such experiences.</a:t>
            </a:r>
          </a:p>
        </p:txBody>
      </p:sp>
      <p:sp>
        <p:nvSpPr>
          <p:cNvPr id="13" name="TextBox 13"/>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0"/>
            <a:ext cx="15636240" cy="10287000"/>
            <a:chOff x="0" y="0"/>
            <a:chExt cx="9652000" cy="6350000"/>
          </a:xfrm>
        </p:grpSpPr>
        <p:sp>
          <p:nvSpPr>
            <p:cNvPr id="3" name="Freeform 3"/>
            <p:cNvSpPr/>
            <p:nvPr/>
          </p:nvSpPr>
          <p:spPr>
            <a:xfrm>
              <a:off x="0" y="0"/>
              <a:ext cx="9391650" cy="6350000"/>
            </a:xfrm>
            <a:custGeom>
              <a:avLst/>
              <a:gdLst/>
              <a:ahLst/>
              <a:cxnLst/>
              <a:rect l="l" t="t" r="r" b="b"/>
              <a:pathLst>
                <a:path w="9391650" h="6350000">
                  <a:moveTo>
                    <a:pt x="0" y="0"/>
                  </a:moveTo>
                  <a:lnTo>
                    <a:pt x="0" y="6350000"/>
                  </a:lnTo>
                  <a:lnTo>
                    <a:pt x="3789680" y="6350000"/>
                  </a:lnTo>
                  <a:lnTo>
                    <a:pt x="939165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4064000" y="0"/>
              <a:ext cx="5588000" cy="6350000"/>
            </a:xfrm>
            <a:custGeom>
              <a:avLst/>
              <a:gdLst/>
              <a:ahLst/>
              <a:cxnLst/>
              <a:rect l="l" t="t" r="r" b="b"/>
              <a:pathLst>
                <a:path w="5588000" h="6350000">
                  <a:moveTo>
                    <a:pt x="5588000" y="6350000"/>
                  </a:moveTo>
                  <a:lnTo>
                    <a:pt x="0" y="6350000"/>
                  </a:lnTo>
                  <a:lnTo>
                    <a:pt x="5588000" y="0"/>
                  </a:lnTo>
                  <a:close/>
                </a:path>
              </a:pathLst>
            </a:custGeom>
            <a:solidFill>
              <a:srgbClr val="FFFFFF"/>
            </a:solidFill>
          </p:spPr>
          <p:txBody>
            <a:bodyPr/>
            <a:lstStyle/>
            <a:p>
              <a:endParaRPr lang="en-US"/>
            </a:p>
          </p:txBody>
        </p:sp>
      </p:grpSp>
      <p:sp>
        <p:nvSpPr>
          <p:cNvPr id="5" name="Freeform 5"/>
          <p:cNvSpPr/>
          <p:nvPr/>
        </p:nvSpPr>
        <p:spPr>
          <a:xfrm rot="-2915755">
            <a:off x="3852642" y="5030351"/>
            <a:ext cx="14115200" cy="679294"/>
          </a:xfrm>
          <a:custGeom>
            <a:avLst/>
            <a:gdLst/>
            <a:ahLst/>
            <a:cxnLst/>
            <a:rect l="l" t="t" r="r" b="b"/>
            <a:pathLst>
              <a:path w="14115200" h="679294">
                <a:moveTo>
                  <a:pt x="0" y="0"/>
                </a:moveTo>
                <a:lnTo>
                  <a:pt x="14115200" y="0"/>
                </a:lnTo>
                <a:lnTo>
                  <a:pt x="14115200" y="679294"/>
                </a:lnTo>
                <a:lnTo>
                  <a:pt x="0" y="679294"/>
                </a:lnTo>
                <a:lnTo>
                  <a:pt x="0" y="0"/>
                </a:lnTo>
                <a:close/>
              </a:path>
            </a:pathLst>
          </a:custGeom>
          <a:blipFill>
            <a:blip r:embed="rId4" cstate="email">
              <a:alphaModFix amt="64000"/>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17909556" y="4251108"/>
            <a:ext cx="378444" cy="1118890"/>
            <a:chOff x="0" y="0"/>
            <a:chExt cx="195908" cy="579213"/>
          </a:xfrm>
        </p:grpSpPr>
        <p:sp>
          <p:nvSpPr>
            <p:cNvPr id="7" name="Freeform 7"/>
            <p:cNvSpPr/>
            <p:nvPr/>
          </p:nvSpPr>
          <p:spPr>
            <a:xfrm>
              <a:off x="0" y="0"/>
              <a:ext cx="195908" cy="579213"/>
            </a:xfrm>
            <a:custGeom>
              <a:avLst/>
              <a:gdLst/>
              <a:ahLst/>
              <a:cxnLst/>
              <a:rect l="l" t="t" r="r" b="b"/>
              <a:pathLst>
                <a:path w="195908" h="579213">
                  <a:moveTo>
                    <a:pt x="0" y="0"/>
                  </a:moveTo>
                  <a:lnTo>
                    <a:pt x="195908" y="0"/>
                  </a:lnTo>
                  <a:lnTo>
                    <a:pt x="195908" y="579213"/>
                  </a:lnTo>
                  <a:lnTo>
                    <a:pt x="0" y="579213"/>
                  </a:lnTo>
                  <a:close/>
                </a:path>
              </a:pathLst>
            </a:custGeom>
            <a:solidFill>
              <a:srgbClr val="000000"/>
            </a:solidFill>
          </p:spPr>
          <p:txBody>
            <a:bodyPr/>
            <a:lstStyle/>
            <a:p>
              <a:endParaRPr lang="en-US"/>
            </a:p>
          </p:txBody>
        </p:sp>
      </p:grpSp>
      <p:grpSp>
        <p:nvGrpSpPr>
          <p:cNvPr id="8" name="Group 8"/>
          <p:cNvGrpSpPr/>
          <p:nvPr/>
        </p:nvGrpSpPr>
        <p:grpSpPr>
          <a:xfrm>
            <a:off x="16559026" y="0"/>
            <a:ext cx="700274" cy="457841"/>
            <a:chOff x="0" y="0"/>
            <a:chExt cx="396567" cy="259277"/>
          </a:xfrm>
        </p:grpSpPr>
        <p:sp>
          <p:nvSpPr>
            <p:cNvPr id="9" name="Freeform 9"/>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0" name="Group 10"/>
          <p:cNvGrpSpPr/>
          <p:nvPr/>
        </p:nvGrpSpPr>
        <p:grpSpPr>
          <a:xfrm>
            <a:off x="16532924"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2" name="AutoShape 12"/>
          <p:cNvSpPr/>
          <p:nvPr/>
        </p:nvSpPr>
        <p:spPr>
          <a:xfrm rot="-5399999">
            <a:off x="16562862" y="5766211"/>
            <a:ext cx="1293047" cy="0"/>
          </a:xfrm>
          <a:prstGeom prst="line">
            <a:avLst/>
          </a:prstGeom>
          <a:ln w="47625" cap="flat">
            <a:solidFill>
              <a:srgbClr val="000000"/>
            </a:solidFill>
            <a:prstDash val="solid"/>
            <a:headEnd type="none" w="sm" len="sm"/>
            <a:tailEnd type="none" w="sm" len="sm"/>
          </a:ln>
        </p:spPr>
        <p:txBody>
          <a:bodyPr/>
          <a:lstStyle/>
          <a:p>
            <a:endParaRPr lang="en-US"/>
          </a:p>
        </p:txBody>
      </p:sp>
      <p:sp>
        <p:nvSpPr>
          <p:cNvPr id="13" name="TextBox 13"/>
          <p:cNvSpPr txBox="1"/>
          <p:nvPr/>
        </p:nvSpPr>
        <p:spPr>
          <a:xfrm>
            <a:off x="11150330" y="4184400"/>
            <a:ext cx="6082867" cy="720725"/>
          </a:xfrm>
          <a:prstGeom prst="rect">
            <a:avLst/>
          </a:prstGeom>
        </p:spPr>
        <p:txBody>
          <a:bodyPr lIns="0" tIns="0" rIns="0" bIns="0" rtlCol="0" anchor="t">
            <a:spAutoFit/>
          </a:bodyPr>
          <a:lstStyle/>
          <a:p>
            <a:pPr algn="r">
              <a:lnSpc>
                <a:spcPts val="5500"/>
              </a:lnSpc>
            </a:pPr>
            <a:r>
              <a:rPr lang="en-US" sz="5000">
                <a:solidFill>
                  <a:srgbClr val="000000"/>
                </a:solidFill>
                <a:latin typeface="Anton"/>
                <a:ea typeface="Anton"/>
                <a:cs typeface="Anton"/>
                <a:sym typeface="Anton"/>
              </a:rPr>
              <a:t>WHAT IS TRAUMA?</a:t>
            </a:r>
          </a:p>
        </p:txBody>
      </p:sp>
      <p:sp>
        <p:nvSpPr>
          <p:cNvPr id="14" name="TextBox 14"/>
          <p:cNvSpPr txBox="1"/>
          <p:nvPr/>
        </p:nvSpPr>
        <p:spPr>
          <a:xfrm>
            <a:off x="11416089" y="6566149"/>
            <a:ext cx="5817108" cy="1298575"/>
          </a:xfrm>
          <a:prstGeom prst="rect">
            <a:avLst/>
          </a:prstGeom>
        </p:spPr>
        <p:txBody>
          <a:bodyPr lIns="0" tIns="0" rIns="0" bIns="0" rtlCol="0" anchor="t">
            <a:spAutoFit/>
          </a:bodyPr>
          <a:lstStyle/>
          <a:p>
            <a:pPr algn="l">
              <a:lnSpc>
                <a:spcPts val="3499"/>
              </a:lnSpc>
            </a:pPr>
            <a:r>
              <a:rPr lang="en-US" sz="2499">
                <a:solidFill>
                  <a:srgbClr val="000000"/>
                </a:solidFill>
                <a:latin typeface="Nunito 1 Light"/>
                <a:ea typeface="Nunito 1 Light"/>
                <a:cs typeface="Nunito 1 Light"/>
                <a:sym typeface="Nunito 1 Light"/>
              </a:rPr>
              <a:t>Any experience that causes extreme stress reaction and is perceived as life threatening by the individual.</a:t>
            </a:r>
          </a:p>
        </p:txBody>
      </p:sp>
      <p:sp>
        <p:nvSpPr>
          <p:cNvPr id="15" name="TextBox 15"/>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1 Light"/>
                <a:ea typeface="Nunito 1 Light"/>
                <a:cs typeface="Nunito 1 Light"/>
                <a:sym typeface="Nunito 1 Light"/>
              </a:rPr>
              <a:t>WWW.RELATEINSTITUTE.COM.AU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993603" y="595594"/>
            <a:ext cx="294397" cy="2237780"/>
            <a:chOff x="0" y="0"/>
            <a:chExt cx="152400" cy="1158427"/>
          </a:xfrm>
        </p:grpSpPr>
        <p:sp>
          <p:nvSpPr>
            <p:cNvPr id="3" name="Freeform 3"/>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4" name="TextBox 4"/>
          <p:cNvSpPr txBox="1"/>
          <p:nvPr/>
        </p:nvSpPr>
        <p:spPr>
          <a:xfrm>
            <a:off x="12383551" y="1085850"/>
            <a:ext cx="4875749" cy="1775465"/>
          </a:xfrm>
          <a:prstGeom prst="rect">
            <a:avLst/>
          </a:prstGeom>
        </p:spPr>
        <p:txBody>
          <a:bodyPr lIns="0" tIns="0" rIns="0" bIns="0" rtlCol="0" anchor="t">
            <a:spAutoFit/>
          </a:bodyPr>
          <a:lstStyle/>
          <a:p>
            <a:pPr algn="r">
              <a:lnSpc>
                <a:spcPts val="6930"/>
              </a:lnSpc>
            </a:pPr>
            <a:r>
              <a:rPr lang="en-US" sz="6300">
                <a:solidFill>
                  <a:srgbClr val="000000"/>
                </a:solidFill>
                <a:latin typeface="Anton"/>
                <a:ea typeface="Anton"/>
                <a:cs typeface="Anton"/>
                <a:sym typeface="Anton"/>
              </a:rPr>
              <a:t>TRAUMA PREVELANCE</a:t>
            </a:r>
          </a:p>
        </p:txBody>
      </p:sp>
      <p:sp>
        <p:nvSpPr>
          <p:cNvPr id="5" name="AutoShape 5"/>
          <p:cNvSpPr/>
          <p:nvPr/>
        </p:nvSpPr>
        <p:spPr>
          <a:xfrm>
            <a:off x="15832650" y="2857186"/>
            <a:ext cx="1400548" cy="0"/>
          </a:xfrm>
          <a:prstGeom prst="line">
            <a:avLst/>
          </a:prstGeom>
          <a:ln w="47625" cap="flat">
            <a:solidFill>
              <a:srgbClr val="000000"/>
            </a:solidFill>
            <a:prstDash val="solid"/>
            <a:headEnd type="none" w="sm" len="sm"/>
            <a:tailEnd type="none" w="sm" len="sm"/>
          </a:ln>
        </p:spPr>
        <p:txBody>
          <a:bodyPr/>
          <a:lstStyle/>
          <a:p>
            <a:endParaRPr lang="en-US"/>
          </a:p>
        </p:txBody>
      </p:sp>
      <p:sp>
        <p:nvSpPr>
          <p:cNvPr id="6" name="TextBox 6"/>
          <p:cNvSpPr txBox="1"/>
          <p:nvPr/>
        </p:nvSpPr>
        <p:spPr>
          <a:xfrm>
            <a:off x="11971762" y="3940948"/>
            <a:ext cx="5363738" cy="2174875"/>
          </a:xfrm>
          <a:prstGeom prst="rect">
            <a:avLst/>
          </a:prstGeom>
        </p:spPr>
        <p:txBody>
          <a:bodyPr lIns="0" tIns="0" rIns="0" bIns="0" rtlCol="0" anchor="t">
            <a:spAutoFit/>
          </a:bodyPr>
          <a:lstStyle/>
          <a:p>
            <a:pPr algn="l">
              <a:lnSpc>
                <a:spcPts val="3499"/>
              </a:lnSpc>
            </a:pPr>
            <a:r>
              <a:rPr lang="en-US" sz="2499" spc="74">
                <a:solidFill>
                  <a:srgbClr val="000000"/>
                </a:solidFill>
                <a:latin typeface="Nunito 1 Light"/>
                <a:ea typeface="Nunito 1 Light"/>
                <a:cs typeface="Nunito 1 Light"/>
                <a:sym typeface="Nunito 1 Light"/>
              </a:rPr>
              <a:t>57–75% of Australians will experience a potentially traumatic event at some point in</a:t>
            </a:r>
          </a:p>
          <a:p>
            <a:pPr algn="l">
              <a:lnSpc>
                <a:spcPts val="3499"/>
              </a:lnSpc>
            </a:pPr>
            <a:r>
              <a:rPr lang="en-US" sz="2499" spc="74">
                <a:solidFill>
                  <a:srgbClr val="000000"/>
                </a:solidFill>
                <a:latin typeface="Nunito 1 Light"/>
                <a:ea typeface="Nunito 1 Light"/>
                <a:cs typeface="Nunito 1 Light"/>
                <a:sym typeface="Nunito 1 Light"/>
              </a:rPr>
              <a:t>their lives</a:t>
            </a:r>
          </a:p>
          <a:p>
            <a:pPr algn="l">
              <a:lnSpc>
                <a:spcPts val="3499"/>
              </a:lnSpc>
            </a:pPr>
            <a:endParaRPr lang="en-US" sz="2499" spc="74">
              <a:solidFill>
                <a:srgbClr val="000000"/>
              </a:solidFill>
              <a:latin typeface="Nunito 1 Light"/>
              <a:ea typeface="Nunito 1 Light"/>
              <a:cs typeface="Nunito 1 Light"/>
              <a:sym typeface="Nunito 1 Light"/>
            </a:endParaRPr>
          </a:p>
        </p:txBody>
      </p:sp>
      <p:sp>
        <p:nvSpPr>
          <p:cNvPr id="7" name="TextBox 7"/>
          <p:cNvSpPr txBox="1"/>
          <p:nvPr/>
        </p:nvSpPr>
        <p:spPr>
          <a:xfrm>
            <a:off x="11971762" y="6068198"/>
            <a:ext cx="5337636" cy="1298575"/>
          </a:xfrm>
          <a:prstGeom prst="rect">
            <a:avLst/>
          </a:prstGeom>
        </p:spPr>
        <p:txBody>
          <a:bodyPr lIns="0" tIns="0" rIns="0" bIns="0" rtlCol="0" anchor="t">
            <a:spAutoFit/>
          </a:bodyPr>
          <a:lstStyle/>
          <a:p>
            <a:pPr algn="l">
              <a:lnSpc>
                <a:spcPts val="3499"/>
              </a:lnSpc>
            </a:pPr>
            <a:r>
              <a:rPr lang="en-US" sz="2499">
                <a:solidFill>
                  <a:srgbClr val="000000"/>
                </a:solidFill>
                <a:latin typeface="Nunito 1 Light"/>
                <a:ea typeface="Nunito 1 Light"/>
                <a:cs typeface="Nunito 1 Light"/>
                <a:sym typeface="Nunito 1 Light"/>
              </a:rPr>
              <a:t>62–68% of young people will have been exposed to at least 1 traumatic event by the age of 17</a:t>
            </a:r>
          </a:p>
        </p:txBody>
      </p:sp>
      <p:grpSp>
        <p:nvGrpSpPr>
          <p:cNvPr id="8" name="Group 8"/>
          <p:cNvGrpSpPr/>
          <p:nvPr/>
        </p:nvGrpSpPr>
        <p:grpSpPr>
          <a:xfrm>
            <a:off x="16559026" y="0"/>
            <a:ext cx="700274" cy="457841"/>
            <a:chOff x="0" y="0"/>
            <a:chExt cx="396567" cy="259277"/>
          </a:xfrm>
        </p:grpSpPr>
        <p:sp>
          <p:nvSpPr>
            <p:cNvPr id="9" name="Freeform 9"/>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0" name="Group 10"/>
          <p:cNvGrpSpPr/>
          <p:nvPr/>
        </p:nvGrpSpPr>
        <p:grpSpPr>
          <a:xfrm>
            <a:off x="16532924"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2" name="Group 12"/>
          <p:cNvGrpSpPr/>
          <p:nvPr/>
        </p:nvGrpSpPr>
        <p:grpSpPr>
          <a:xfrm>
            <a:off x="0" y="0"/>
            <a:ext cx="5614193" cy="3429000"/>
            <a:chOff x="0" y="0"/>
            <a:chExt cx="7485591" cy="4572000"/>
          </a:xfrm>
        </p:grpSpPr>
        <p:pic>
          <p:nvPicPr>
            <p:cNvPr id="13"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7485591" cy="4572000"/>
            </a:xfrm>
            <a:prstGeom prst="rect">
              <a:avLst/>
            </a:prstGeom>
          </p:spPr>
        </p:pic>
      </p:grpSp>
      <p:grpSp>
        <p:nvGrpSpPr>
          <p:cNvPr id="14" name="Group 14"/>
          <p:cNvGrpSpPr/>
          <p:nvPr/>
        </p:nvGrpSpPr>
        <p:grpSpPr>
          <a:xfrm>
            <a:off x="8919881" y="0"/>
            <a:ext cx="2685543" cy="3429000"/>
            <a:chOff x="0" y="0"/>
            <a:chExt cx="3580724" cy="4572000"/>
          </a:xfrm>
        </p:grpSpPr>
        <p:pic>
          <p:nvPicPr>
            <p:cNvPr id="15"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3580724" cy="4572000"/>
            </a:xfrm>
            <a:prstGeom prst="rect">
              <a:avLst/>
            </a:prstGeom>
          </p:spPr>
        </p:pic>
      </p:grpSp>
      <p:grpSp>
        <p:nvGrpSpPr>
          <p:cNvPr id="16" name="Group 16"/>
          <p:cNvGrpSpPr/>
          <p:nvPr/>
        </p:nvGrpSpPr>
        <p:grpSpPr>
          <a:xfrm>
            <a:off x="5005103" y="-17511"/>
            <a:ext cx="4402314" cy="3429000"/>
            <a:chOff x="0" y="0"/>
            <a:chExt cx="5869752" cy="4572000"/>
          </a:xfrm>
        </p:grpSpPr>
        <p:pic>
          <p:nvPicPr>
            <p:cNvPr id="17" name="Picture 1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0"/>
              <a:ext cx="5869752" cy="4572000"/>
            </a:xfrm>
            <a:prstGeom prst="rect">
              <a:avLst/>
            </a:prstGeom>
          </p:spPr>
        </p:pic>
      </p:grpSp>
      <p:grpSp>
        <p:nvGrpSpPr>
          <p:cNvPr id="18" name="Group 18"/>
          <p:cNvGrpSpPr/>
          <p:nvPr/>
        </p:nvGrpSpPr>
        <p:grpSpPr>
          <a:xfrm>
            <a:off x="3821239" y="3215385"/>
            <a:ext cx="3990961" cy="3642615"/>
            <a:chOff x="0" y="0"/>
            <a:chExt cx="5321282" cy="4856820"/>
          </a:xfrm>
        </p:grpSpPr>
        <p:pic>
          <p:nvPicPr>
            <p:cNvPr id="19" name="Picture 19"/>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0"/>
              <a:ext cx="5321282" cy="4856820"/>
            </a:xfrm>
            <a:prstGeom prst="rect">
              <a:avLst/>
            </a:prstGeom>
          </p:spPr>
        </p:pic>
      </p:grpSp>
      <p:grpSp>
        <p:nvGrpSpPr>
          <p:cNvPr id="20" name="Group 20"/>
          <p:cNvGrpSpPr/>
          <p:nvPr/>
        </p:nvGrpSpPr>
        <p:grpSpPr>
          <a:xfrm>
            <a:off x="7532051" y="3215385"/>
            <a:ext cx="4073373" cy="3625104"/>
            <a:chOff x="0" y="0"/>
            <a:chExt cx="5431164" cy="4833473"/>
          </a:xfrm>
        </p:grpSpPr>
        <p:pic>
          <p:nvPicPr>
            <p:cNvPr id="21" name="Picture 2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0"/>
              <a:ext cx="5431164" cy="4833473"/>
            </a:xfrm>
            <a:prstGeom prst="rect">
              <a:avLst/>
            </a:prstGeom>
          </p:spPr>
        </p:pic>
      </p:grpSp>
      <p:grpSp>
        <p:nvGrpSpPr>
          <p:cNvPr id="22" name="Group 22"/>
          <p:cNvGrpSpPr/>
          <p:nvPr/>
        </p:nvGrpSpPr>
        <p:grpSpPr>
          <a:xfrm>
            <a:off x="4073373" y="6590018"/>
            <a:ext cx="7532051" cy="3696982"/>
            <a:chOff x="0" y="0"/>
            <a:chExt cx="10042734" cy="4929309"/>
          </a:xfrm>
        </p:grpSpPr>
        <p:pic>
          <p:nvPicPr>
            <p:cNvPr id="23" name="Picture 2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0" y="0"/>
              <a:ext cx="10042734" cy="4929309"/>
            </a:xfrm>
            <a:prstGeom prst="rect">
              <a:avLst/>
            </a:prstGeom>
          </p:spPr>
        </p:pic>
      </p:grpSp>
      <p:grpSp>
        <p:nvGrpSpPr>
          <p:cNvPr id="24" name="Group 24"/>
          <p:cNvGrpSpPr/>
          <p:nvPr/>
        </p:nvGrpSpPr>
        <p:grpSpPr>
          <a:xfrm>
            <a:off x="0" y="3215385"/>
            <a:ext cx="4073373" cy="3625104"/>
            <a:chOff x="0" y="0"/>
            <a:chExt cx="5431164" cy="4833473"/>
          </a:xfrm>
        </p:grpSpPr>
        <p:pic>
          <p:nvPicPr>
            <p:cNvPr id="25" name="Picture 25"/>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0" y="0"/>
              <a:ext cx="5431164" cy="4833473"/>
            </a:xfrm>
            <a:prstGeom prst="rect">
              <a:avLst/>
            </a:prstGeom>
          </p:spPr>
        </p:pic>
      </p:grpSp>
      <p:grpSp>
        <p:nvGrpSpPr>
          <p:cNvPr id="26" name="Group 26"/>
          <p:cNvGrpSpPr/>
          <p:nvPr/>
        </p:nvGrpSpPr>
        <p:grpSpPr>
          <a:xfrm>
            <a:off x="0" y="6590018"/>
            <a:ext cx="5005103" cy="3679471"/>
            <a:chOff x="0" y="0"/>
            <a:chExt cx="6673471" cy="4905962"/>
          </a:xfrm>
        </p:grpSpPr>
        <p:pic>
          <p:nvPicPr>
            <p:cNvPr id="27" name="Picture 27"/>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0" y="0"/>
              <a:ext cx="6673471" cy="4905962"/>
            </a:xfrm>
            <a:prstGeom prst="rect">
              <a:avLst/>
            </a:prstGeom>
          </p:spPr>
        </p:pic>
      </p:grpSp>
      <p:sp>
        <p:nvSpPr>
          <p:cNvPr id="28" name="TextBox 28"/>
          <p:cNvSpPr txBox="1"/>
          <p:nvPr/>
        </p:nvSpPr>
        <p:spPr>
          <a:xfrm>
            <a:off x="11971762" y="7765409"/>
            <a:ext cx="5337636" cy="860425"/>
          </a:xfrm>
          <a:prstGeom prst="rect">
            <a:avLst/>
          </a:prstGeom>
        </p:spPr>
        <p:txBody>
          <a:bodyPr lIns="0" tIns="0" rIns="0" bIns="0" rtlCol="0" anchor="t">
            <a:spAutoFit/>
          </a:bodyPr>
          <a:lstStyle/>
          <a:p>
            <a:pPr algn="l">
              <a:lnSpc>
                <a:spcPts val="3499"/>
              </a:lnSpc>
            </a:pPr>
            <a:r>
              <a:rPr lang="en-US" sz="2499">
                <a:solidFill>
                  <a:srgbClr val="000000"/>
                </a:solidFill>
                <a:latin typeface="Nunito 1 Light"/>
                <a:ea typeface="Nunito 1 Light"/>
                <a:cs typeface="Nunito 1 Light"/>
                <a:sym typeface="Nunito 1 Light"/>
              </a:rPr>
              <a:t>12% of Australians experience PTSD in their life</a:t>
            </a:r>
          </a:p>
        </p:txBody>
      </p:sp>
      <p:sp>
        <p:nvSpPr>
          <p:cNvPr id="29" name="TextBox 29"/>
          <p:cNvSpPr txBox="1"/>
          <p:nvPr/>
        </p:nvSpPr>
        <p:spPr>
          <a:xfrm>
            <a:off x="11971762" y="9568809"/>
            <a:ext cx="4299744" cy="260350"/>
          </a:xfrm>
          <a:prstGeom prst="rect">
            <a:avLst/>
          </a:prstGeom>
        </p:spPr>
        <p:txBody>
          <a:bodyPr lIns="0" tIns="0" rIns="0" bIns="0" rtlCol="0" anchor="t">
            <a:spAutoFit/>
          </a:bodyPr>
          <a:lstStyle/>
          <a:p>
            <a:pPr algn="ctr">
              <a:lnSpc>
                <a:spcPts val="1919"/>
              </a:lnSpc>
              <a:spcBef>
                <a:spcPct val="0"/>
              </a:spcBef>
            </a:pPr>
            <a:r>
              <a:rPr lang="en-US" sz="1599" spc="47">
                <a:solidFill>
                  <a:srgbClr val="000000"/>
                </a:solidFill>
                <a:latin typeface="Roboto"/>
                <a:ea typeface="Roboto"/>
                <a:cs typeface="Roboto"/>
                <a:sym typeface="Roboto"/>
              </a:rPr>
              <a:t>Australian institute of Health &amp; welfare, 2020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2901</Words>
  <Application>Microsoft Macintosh PowerPoint</Application>
  <PresentationFormat>Custom</PresentationFormat>
  <Paragraphs>244</Paragraphs>
  <Slides>29</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Nunito 2 Italics</vt:lpstr>
      <vt:lpstr>Nunito 1 Bold</vt:lpstr>
      <vt:lpstr>Anton</vt:lpstr>
      <vt:lpstr>Calibri</vt:lpstr>
      <vt:lpstr>Nunito 1 Light</vt:lpstr>
      <vt:lpstr>Nunito Sans Ultra-Bold</vt:lpstr>
      <vt:lpstr>Nunito 1</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CLCSA- Trauma Informed Practice</dc:title>
  <cp:lastModifiedBy>Anisa Varasteh</cp:lastModifiedBy>
  <cp:revision>2</cp:revision>
  <dcterms:created xsi:type="dcterms:W3CDTF">2006-08-16T00:00:00Z</dcterms:created>
  <dcterms:modified xsi:type="dcterms:W3CDTF">2024-11-07T00:00:18Z</dcterms:modified>
  <dc:identifier>DAGVfpKy_Ag</dc:identifier>
</cp:coreProperties>
</file>